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75" r:id="rId3"/>
    <p:sldId id="276" r:id="rId4"/>
    <p:sldId id="277" r:id="rId5"/>
    <p:sldId id="278" r:id="rId6"/>
    <p:sldId id="279" r:id="rId7"/>
    <p:sldId id="280" r:id="rId8"/>
    <p:sldId id="282" r:id="rId9"/>
    <p:sldId id="283" r:id="rId10"/>
    <p:sldId id="284" r:id="rId11"/>
    <p:sldId id="285" r:id="rId12"/>
    <p:sldId id="281" r:id="rId13"/>
    <p:sldId id="262" r:id="rId14"/>
    <p:sldId id="256" r:id="rId15"/>
    <p:sldId id="257" r:id="rId16"/>
    <p:sldId id="258" r:id="rId17"/>
    <p:sldId id="259" r:id="rId18"/>
    <p:sldId id="260" r:id="rId19"/>
    <p:sldId id="286" r:id="rId20"/>
    <p:sldId id="261" r:id="rId21"/>
    <p:sldId id="268" r:id="rId22"/>
    <p:sldId id="263" r:id="rId23"/>
    <p:sldId id="264" r:id="rId24"/>
    <p:sldId id="265" r:id="rId25"/>
    <p:sldId id="267" r:id="rId26"/>
    <p:sldId id="272" r:id="rId27"/>
    <p:sldId id="270" r:id="rId28"/>
    <p:sldId id="271" r:id="rId29"/>
    <p:sldId id="269" r:id="rId30"/>
    <p:sldId id="26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8" d="100"/>
          <a:sy n="58" d="100"/>
        </p:scale>
        <p:origin x="-90" y="-23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84B42F-EA25-440A-A78A-A7310D082DD6}"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AEF31-D77D-4D60-A006-EA44C5E4867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84B42F-EA25-440A-A78A-A7310D082DD6}"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AEF31-D77D-4D60-A006-EA44C5E4867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84B42F-EA25-440A-A78A-A7310D082DD6}"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AEF31-D77D-4D60-A006-EA44C5E4867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84B42F-EA25-440A-A78A-A7310D082DD6}"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AEF31-D77D-4D60-A006-EA44C5E4867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84B42F-EA25-440A-A78A-A7310D082DD6}"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AEF31-D77D-4D60-A006-EA44C5E4867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84B42F-EA25-440A-A78A-A7310D082DD6}"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5AEF31-D77D-4D60-A006-EA44C5E4867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84B42F-EA25-440A-A78A-A7310D082DD6}" type="datetimeFigureOut">
              <a:rPr lang="en-US" smtClean="0"/>
              <a:pPr/>
              <a:t>11/9/2011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5AEF31-D77D-4D60-A006-EA44C5E4867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84B42F-EA25-440A-A78A-A7310D082DD6}" type="datetimeFigureOut">
              <a:rPr lang="en-US" smtClean="0"/>
              <a:pPr/>
              <a:t>11/9/2011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5AEF31-D77D-4D60-A006-EA44C5E4867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84B42F-EA25-440A-A78A-A7310D082DD6}" type="datetimeFigureOut">
              <a:rPr lang="en-US" smtClean="0"/>
              <a:pPr/>
              <a:t>11/9/2011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5AEF31-D77D-4D60-A006-EA44C5E4867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84B42F-EA25-440A-A78A-A7310D082DD6}"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5AEF31-D77D-4D60-A006-EA44C5E4867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84B42F-EA25-440A-A78A-A7310D082DD6}"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5AEF31-D77D-4D60-A006-EA44C5E4867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84B42F-EA25-440A-A78A-A7310D082DD6}" type="datetimeFigureOut">
              <a:rPr lang="en-US" smtClean="0"/>
              <a:pPr/>
              <a:t>11/9/2011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5AEF31-D77D-4D60-A006-EA44C5E4867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srcRect/>
          <a:stretch>
            <a:fillRect/>
          </a:stretch>
        </p:blipFill>
        <p:spPr bwMode="auto">
          <a:xfrm>
            <a:off x="1066800" y="0"/>
            <a:ext cx="6756773" cy="6866938"/>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chemeClr val="bg1"/>
                </a:solidFill>
              </a:rPr>
              <a:t>War Industries Board</a:t>
            </a:r>
            <a:endParaRPr lang="en-US" u="sng" dirty="0">
              <a:solidFill>
                <a:schemeClr val="bg1"/>
              </a:solidFill>
            </a:endParaRPr>
          </a:p>
        </p:txBody>
      </p:sp>
      <p:sp>
        <p:nvSpPr>
          <p:cNvPr id="3" name="Content Placeholder 2"/>
          <p:cNvSpPr>
            <a:spLocks noGrp="1"/>
          </p:cNvSpPr>
          <p:nvPr>
            <p:ph idx="1"/>
          </p:nvPr>
        </p:nvSpPr>
        <p:spPr>
          <a:xfrm>
            <a:off x="457200" y="1219200"/>
            <a:ext cx="8229600" cy="4906963"/>
          </a:xfrm>
        </p:spPr>
        <p:txBody>
          <a:bodyPr>
            <a:normAutofit fontScale="92500" lnSpcReduction="20000"/>
          </a:bodyPr>
          <a:lstStyle/>
          <a:p>
            <a:r>
              <a:rPr lang="en-US" dirty="0" smtClean="0">
                <a:solidFill>
                  <a:schemeClr val="bg1"/>
                </a:solidFill>
                <a:latin typeface="Aharoni" pitchFamily="2" charset="-79"/>
                <a:cs typeface="Aharoni" pitchFamily="2" charset="-79"/>
              </a:rPr>
              <a:t>Created July, </a:t>
            </a:r>
            <a:r>
              <a:rPr lang="en-US" sz="3900" dirty="0" smtClean="0">
                <a:solidFill>
                  <a:schemeClr val="bg1"/>
                </a:solidFill>
                <a:latin typeface="Aharoni" pitchFamily="2" charset="-79"/>
                <a:cs typeface="Aharoni" pitchFamily="2" charset="-79"/>
              </a:rPr>
              <a:t>1917</a:t>
            </a:r>
            <a:r>
              <a:rPr lang="en-US" dirty="0" smtClean="0">
                <a:solidFill>
                  <a:schemeClr val="bg1"/>
                </a:solidFill>
                <a:latin typeface="Aharoni" pitchFamily="2" charset="-79"/>
                <a:cs typeface="Aharoni" pitchFamily="2" charset="-79"/>
              </a:rPr>
              <a:t> to determine what materials manufacturers could use  and what they could or could not make. </a:t>
            </a:r>
          </a:p>
          <a:p>
            <a:r>
              <a:rPr lang="en-US" sz="3600" dirty="0" smtClean="0">
                <a:solidFill>
                  <a:schemeClr val="bg1"/>
                </a:solidFill>
              </a:rPr>
              <a:t>~500 war service committees to oversee and represent industries. (From corsets to steel).</a:t>
            </a:r>
          </a:p>
          <a:p>
            <a:pPr lvl="1"/>
            <a:r>
              <a:rPr lang="en-US" sz="3000" dirty="0" smtClean="0">
                <a:solidFill>
                  <a:schemeClr val="bg1"/>
                </a:solidFill>
                <a:latin typeface="Aharoni" pitchFamily="2" charset="-79"/>
                <a:cs typeface="Aharoni" pitchFamily="2" charset="-79"/>
              </a:rPr>
              <a:t>Price Fixing – US Grain Corp.</a:t>
            </a:r>
          </a:p>
          <a:p>
            <a:pPr lvl="1"/>
            <a:r>
              <a:rPr lang="en-US" sz="3000" dirty="0" smtClean="0">
                <a:solidFill>
                  <a:schemeClr val="bg1"/>
                </a:solidFill>
                <a:latin typeface="Aharoni" pitchFamily="2" charset="-79"/>
                <a:cs typeface="Aharoni" pitchFamily="2" charset="-79"/>
              </a:rPr>
              <a:t>Food Administration – H. Hoover</a:t>
            </a:r>
          </a:p>
          <a:p>
            <a:pPr lvl="1"/>
            <a:r>
              <a:rPr lang="en-US" sz="3000" dirty="0" smtClean="0">
                <a:solidFill>
                  <a:schemeClr val="bg1"/>
                </a:solidFill>
                <a:latin typeface="Aharoni" pitchFamily="2" charset="-79"/>
                <a:cs typeface="Aharoni" pitchFamily="2" charset="-79"/>
              </a:rPr>
              <a:t>Fuel Administration</a:t>
            </a:r>
          </a:p>
          <a:p>
            <a:endParaRPr lang="en-US" dirty="0" smtClean="0">
              <a:solidFill>
                <a:schemeClr val="bg1"/>
              </a:solidFill>
            </a:endParaRPr>
          </a:p>
          <a:p>
            <a:r>
              <a:rPr lang="en-US" dirty="0" smtClean="0">
                <a:solidFill>
                  <a:schemeClr val="bg1"/>
                </a:solidFill>
              </a:rPr>
              <a:t>Labor unions flourished during the war because of high demand for labor.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National War Labor Board</a:t>
            </a:r>
            <a:br>
              <a:rPr lang="en-US" dirty="0" smtClean="0">
                <a:solidFill>
                  <a:schemeClr val="bg1"/>
                </a:solidFill>
              </a:rPr>
            </a:br>
            <a:r>
              <a:rPr lang="en-US" dirty="0" smtClean="0">
                <a:solidFill>
                  <a:schemeClr val="bg1"/>
                </a:solidFill>
              </a:rPr>
              <a:t>NWLB</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To mediate disputes, recognize fair wages and hours, collective bargaining.</a:t>
            </a:r>
          </a:p>
          <a:p>
            <a:endParaRPr lang="en-US" dirty="0" smtClean="0">
              <a:solidFill>
                <a:schemeClr val="bg1"/>
              </a:solidFill>
            </a:endParaRPr>
          </a:p>
          <a:p>
            <a:r>
              <a:rPr lang="en-US" dirty="0" smtClean="0">
                <a:solidFill>
                  <a:schemeClr val="bg1"/>
                </a:solidFill>
              </a:rPr>
              <a:t>War Labor Policies Board</a:t>
            </a:r>
          </a:p>
          <a:p>
            <a:pPr lvl="1"/>
            <a:r>
              <a:rPr lang="en-US" dirty="0" smtClean="0">
                <a:solidFill>
                  <a:schemeClr val="bg1"/>
                </a:solidFill>
              </a:rPr>
              <a:t>Set standards for federal employees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World War and the death of Progressive Party</a:t>
            </a:r>
            <a:endParaRPr lang="en-US" dirty="0">
              <a:solidFill>
                <a:schemeClr val="bg1"/>
              </a:solidFill>
            </a:endParaRPr>
          </a:p>
        </p:txBody>
      </p:sp>
      <p:sp>
        <p:nvSpPr>
          <p:cNvPr id="3" name="Content Placeholder 2"/>
          <p:cNvSpPr>
            <a:spLocks noGrp="1"/>
          </p:cNvSpPr>
          <p:nvPr>
            <p:ph idx="1"/>
          </p:nvPr>
        </p:nvSpPr>
        <p:spPr>
          <a:xfrm>
            <a:off x="457200" y="1600200"/>
            <a:ext cx="8229600" cy="5029200"/>
          </a:xfrm>
        </p:spPr>
        <p:txBody>
          <a:bodyPr>
            <a:normAutofit fontScale="92500" lnSpcReduction="20000"/>
          </a:bodyPr>
          <a:lstStyle/>
          <a:p>
            <a:r>
              <a:rPr lang="en-US" dirty="0" smtClean="0">
                <a:solidFill>
                  <a:schemeClr val="bg1"/>
                </a:solidFill>
              </a:rPr>
              <a:t>By 1916, Progressives became extremely committed to the defense of national honor, nationalism, and opposition to Wilson. But, imperialism and militarism replaced old liberal formulas of protest, and within a year, the party was dead.</a:t>
            </a:r>
          </a:p>
          <a:p>
            <a:endParaRPr lang="en-US" dirty="0" smtClean="0">
              <a:solidFill>
                <a:schemeClr val="bg1"/>
              </a:solidFill>
            </a:endParaRPr>
          </a:p>
          <a:p>
            <a:r>
              <a:rPr lang="en-US" dirty="0" smtClean="0">
                <a:solidFill>
                  <a:schemeClr val="bg1"/>
                </a:solidFill>
              </a:rPr>
              <a:t>War was justified with progressive rhetoric and on progressive terms.</a:t>
            </a:r>
          </a:p>
          <a:p>
            <a:pPr lvl="1"/>
            <a:r>
              <a:rPr lang="en-US" dirty="0" smtClean="0">
                <a:solidFill>
                  <a:schemeClr val="bg1"/>
                </a:solidFill>
              </a:rPr>
              <a:t>Discredited progressive language – morals and ideals</a:t>
            </a:r>
          </a:p>
          <a:p>
            <a:pPr lvl="1"/>
            <a:r>
              <a:rPr lang="en-US" dirty="0" smtClean="0">
                <a:solidFill>
                  <a:schemeClr val="bg1"/>
                </a:solidFill>
              </a:rPr>
              <a:t>Guaranteed that anti-war reactions would be anti-progressive.</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2400" dirty="0" smtClean="0">
                <a:solidFill>
                  <a:schemeClr val="bg1"/>
                </a:solidFill>
              </a:rPr>
              <a:t>WWI killed 10 million in battle</a:t>
            </a:r>
            <a:br>
              <a:rPr lang="en-US" sz="2400" dirty="0" smtClean="0">
                <a:solidFill>
                  <a:schemeClr val="bg1"/>
                </a:solidFill>
              </a:rPr>
            </a:br>
            <a:r>
              <a:rPr lang="en-US" sz="2400" dirty="0" smtClean="0">
                <a:solidFill>
                  <a:schemeClr val="bg1"/>
                </a:solidFill>
              </a:rPr>
              <a:t>2 million died of hunger related to war</a:t>
            </a:r>
            <a:br>
              <a:rPr lang="en-US" sz="2400" dirty="0" smtClean="0">
                <a:solidFill>
                  <a:schemeClr val="bg1"/>
                </a:solidFill>
              </a:rPr>
            </a:br>
            <a:endParaRPr lang="en-US" sz="2400" dirty="0"/>
          </a:p>
        </p:txBody>
      </p:sp>
      <p:pic>
        <p:nvPicPr>
          <p:cNvPr id="4" name="Content Placeholder 3" descr="JM01_003.JPG"/>
          <p:cNvPicPr>
            <a:picLocks noGrp="1" noChangeAspect="1"/>
          </p:cNvPicPr>
          <p:nvPr>
            <p:ph idx="1"/>
          </p:nvPr>
        </p:nvPicPr>
        <p:blipFill>
          <a:blip r:embed="rId2" cstate="print"/>
          <a:stretch>
            <a:fillRect/>
          </a:stretch>
        </p:blipFill>
        <p:spPr>
          <a:xfrm>
            <a:off x="457200" y="736997"/>
            <a:ext cx="8077200" cy="6121003"/>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4" name="Picture 3" descr="Oppose Prussianism.jpg"/>
          <p:cNvPicPr>
            <a:picLocks noChangeAspect="1"/>
          </p:cNvPicPr>
          <p:nvPr/>
        </p:nvPicPr>
        <p:blipFill>
          <a:blip r:embed="rId2" cstate="print"/>
          <a:stretch>
            <a:fillRect/>
          </a:stretch>
        </p:blipFill>
        <p:spPr>
          <a:xfrm>
            <a:off x="0" y="0"/>
            <a:ext cx="4457700" cy="6823010"/>
          </a:xfrm>
          <a:prstGeom prst="rect">
            <a:avLst/>
          </a:prstGeom>
        </p:spPr>
      </p:pic>
      <p:pic>
        <p:nvPicPr>
          <p:cNvPr id="5" name="Picture 4" descr="88847758.jpg"/>
          <p:cNvPicPr>
            <a:picLocks noChangeAspect="1"/>
          </p:cNvPicPr>
          <p:nvPr/>
        </p:nvPicPr>
        <p:blipFill>
          <a:blip r:embed="rId3" cstate="print"/>
          <a:stretch>
            <a:fillRect/>
          </a:stretch>
        </p:blipFill>
        <p:spPr>
          <a:xfrm>
            <a:off x="4495800" y="0"/>
            <a:ext cx="4572000" cy="689281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22.jpg"/>
          <p:cNvPicPr>
            <a:picLocks noGrp="1" noChangeAspect="1"/>
          </p:cNvPicPr>
          <p:nvPr>
            <p:ph idx="1"/>
          </p:nvPr>
        </p:nvPicPr>
        <p:blipFill>
          <a:blip r:embed="rId2" cstate="print"/>
          <a:stretch>
            <a:fillRect/>
          </a:stretch>
        </p:blipFill>
        <p:spPr>
          <a:xfrm>
            <a:off x="0" y="0"/>
            <a:ext cx="4877104" cy="6858000"/>
          </a:xfrm>
        </p:spPr>
      </p:pic>
      <p:pic>
        <p:nvPicPr>
          <p:cNvPr id="5" name="Picture 4" descr="food-win-war.gif"/>
          <p:cNvPicPr>
            <a:picLocks noChangeAspect="1"/>
          </p:cNvPicPr>
          <p:nvPr/>
        </p:nvPicPr>
        <p:blipFill>
          <a:blip r:embed="rId3" cstate="print"/>
          <a:stretch>
            <a:fillRect/>
          </a:stretch>
        </p:blipFill>
        <p:spPr>
          <a:xfrm>
            <a:off x="4720590" y="0"/>
            <a:ext cx="4423410" cy="6858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ww1ppFoodPledge.jpg"/>
          <p:cNvPicPr>
            <a:picLocks noGrp="1" noChangeAspect="1"/>
          </p:cNvPicPr>
          <p:nvPr>
            <p:ph idx="1"/>
          </p:nvPr>
        </p:nvPicPr>
        <p:blipFill>
          <a:blip r:embed="rId2" cstate="print"/>
          <a:stretch>
            <a:fillRect/>
          </a:stretch>
        </p:blipFill>
        <p:spPr>
          <a:xfrm>
            <a:off x="0" y="762000"/>
            <a:ext cx="4064000" cy="6096000"/>
          </a:xfrm>
        </p:spPr>
      </p:pic>
      <p:pic>
        <p:nvPicPr>
          <p:cNvPr id="5" name="Picture 4" descr="wwi-seeds.gif"/>
          <p:cNvPicPr>
            <a:picLocks noChangeAspect="1"/>
          </p:cNvPicPr>
          <p:nvPr/>
        </p:nvPicPr>
        <p:blipFill>
          <a:blip r:embed="rId3" cstate="print"/>
          <a:stretch>
            <a:fillRect/>
          </a:stretch>
        </p:blipFill>
        <p:spPr>
          <a:xfrm>
            <a:off x="4827270" y="0"/>
            <a:ext cx="4316730" cy="6301796"/>
          </a:xfrm>
          <a:prstGeom prst="rect">
            <a:avLst/>
          </a:prstGeom>
        </p:spPr>
      </p:pic>
      <p:sp>
        <p:nvSpPr>
          <p:cNvPr id="6" name="TextBox 5"/>
          <p:cNvSpPr txBox="1"/>
          <p:nvPr/>
        </p:nvSpPr>
        <p:spPr>
          <a:xfrm>
            <a:off x="0" y="0"/>
            <a:ext cx="4572000" cy="830997"/>
          </a:xfrm>
          <a:prstGeom prst="rect">
            <a:avLst/>
          </a:prstGeom>
          <a:noFill/>
        </p:spPr>
        <p:txBody>
          <a:bodyPr wrap="square" rtlCol="0">
            <a:spAutoFit/>
          </a:bodyPr>
          <a:lstStyle/>
          <a:p>
            <a:r>
              <a:rPr lang="en-US" sz="2400" dirty="0" smtClean="0">
                <a:solidFill>
                  <a:schemeClr val="bg1"/>
                </a:solidFill>
              </a:rPr>
              <a:t>Efforts to save grain led to the 19</a:t>
            </a:r>
            <a:r>
              <a:rPr lang="en-US" sz="2400" baseline="30000" dirty="0" smtClean="0">
                <a:solidFill>
                  <a:schemeClr val="bg1"/>
                </a:solidFill>
              </a:rPr>
              <a:t>th</a:t>
            </a:r>
            <a:r>
              <a:rPr lang="en-US" sz="2400" dirty="0" smtClean="0">
                <a:solidFill>
                  <a:schemeClr val="bg1"/>
                </a:solidFill>
              </a:rPr>
              <a:t> Amendment– prohibition.</a:t>
            </a:r>
            <a:endParaRPr lang="en-US" sz="2400" dirty="0">
              <a:solidFill>
                <a:schemeClr val="bg1"/>
              </a:solidFill>
            </a:endParaRPr>
          </a:p>
        </p:txBody>
      </p:sp>
      <p:sp>
        <p:nvSpPr>
          <p:cNvPr id="7" name="TextBox 6"/>
          <p:cNvSpPr txBox="1"/>
          <p:nvPr/>
        </p:nvSpPr>
        <p:spPr>
          <a:xfrm>
            <a:off x="4876801" y="6248400"/>
            <a:ext cx="4267200" cy="707886"/>
          </a:xfrm>
          <a:prstGeom prst="rect">
            <a:avLst/>
          </a:prstGeom>
          <a:noFill/>
        </p:spPr>
        <p:txBody>
          <a:bodyPr wrap="square" rtlCol="0">
            <a:spAutoFit/>
          </a:bodyPr>
          <a:lstStyle/>
          <a:p>
            <a:r>
              <a:rPr lang="en-US" sz="2000" dirty="0" smtClean="0">
                <a:solidFill>
                  <a:schemeClr val="bg1"/>
                </a:solidFill>
              </a:rPr>
              <a:t>1915-1918: the real income of farmers grew 30%</a:t>
            </a: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Liberty_Steak_Cartoon.JPG"/>
          <p:cNvPicPr>
            <a:picLocks noGrp="1" noChangeAspect="1"/>
          </p:cNvPicPr>
          <p:nvPr>
            <p:ph idx="1"/>
          </p:nvPr>
        </p:nvPicPr>
        <p:blipFill>
          <a:blip r:embed="rId2" cstate="print"/>
          <a:stretch>
            <a:fillRect/>
          </a:stretch>
        </p:blipFill>
        <p:spPr>
          <a:xfrm>
            <a:off x="381000" y="304800"/>
            <a:ext cx="8147483" cy="6129768"/>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19.jpg"/>
          <p:cNvPicPr>
            <a:picLocks noGrp="1" noChangeAspect="1"/>
          </p:cNvPicPr>
          <p:nvPr>
            <p:ph idx="1"/>
          </p:nvPr>
        </p:nvPicPr>
        <p:blipFill>
          <a:blip r:embed="rId2" cstate="print"/>
          <a:stretch>
            <a:fillRect/>
          </a:stretch>
        </p:blipFill>
        <p:spPr>
          <a:xfrm>
            <a:off x="-1" y="0"/>
            <a:ext cx="4508851" cy="6858000"/>
          </a:xfrm>
        </p:spPr>
      </p:pic>
      <p:pic>
        <p:nvPicPr>
          <p:cNvPr id="5" name="Picture 4" descr="ww1ppJoan.jpg"/>
          <p:cNvPicPr>
            <a:picLocks noChangeAspect="1"/>
          </p:cNvPicPr>
          <p:nvPr/>
        </p:nvPicPr>
        <p:blipFill>
          <a:blip r:embed="rId3" cstate="print"/>
          <a:stretch>
            <a:fillRect/>
          </a:stretch>
        </p:blipFill>
        <p:spPr>
          <a:xfrm>
            <a:off x="4572001" y="533400"/>
            <a:ext cx="4572000" cy="6324600"/>
          </a:xfrm>
          <a:prstGeom prst="rect">
            <a:avLst/>
          </a:prstGeom>
        </p:spPr>
      </p:pic>
      <p:sp>
        <p:nvSpPr>
          <p:cNvPr id="6" name="TextBox 5"/>
          <p:cNvSpPr txBox="1"/>
          <p:nvPr/>
        </p:nvSpPr>
        <p:spPr>
          <a:xfrm>
            <a:off x="4225859" y="0"/>
            <a:ext cx="4918141" cy="584775"/>
          </a:xfrm>
          <a:prstGeom prst="rect">
            <a:avLst/>
          </a:prstGeom>
          <a:noFill/>
        </p:spPr>
        <p:txBody>
          <a:bodyPr wrap="none" rtlCol="0">
            <a:spAutoFit/>
          </a:bodyPr>
          <a:lstStyle/>
          <a:p>
            <a:r>
              <a:rPr lang="en-US" sz="3200" dirty="0" smtClean="0"/>
              <a:t>$</a:t>
            </a:r>
            <a:r>
              <a:rPr lang="en-US" sz="3200" dirty="0" smtClean="0">
                <a:solidFill>
                  <a:schemeClr val="bg1"/>
                </a:solidFill>
              </a:rPr>
              <a:t>20 billion </a:t>
            </a:r>
            <a:r>
              <a:rPr lang="en-US" dirty="0" smtClean="0">
                <a:solidFill>
                  <a:schemeClr val="bg1"/>
                </a:solidFill>
              </a:rPr>
              <a:t>were raised with Liberty Bonds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Tax Base</a:t>
            </a:r>
            <a:endParaRPr lang="en-US" dirty="0">
              <a:solidFill>
                <a:schemeClr val="bg1"/>
              </a:solidFill>
            </a:endParaRPr>
          </a:p>
        </p:txBody>
      </p:sp>
      <p:sp>
        <p:nvSpPr>
          <p:cNvPr id="3" name="Content Placeholder 2"/>
          <p:cNvSpPr>
            <a:spLocks noGrp="1"/>
          </p:cNvSpPr>
          <p:nvPr>
            <p:ph idx="1"/>
          </p:nvPr>
        </p:nvSpPr>
        <p:spPr>
          <a:xfrm>
            <a:off x="457200" y="1371600"/>
            <a:ext cx="8229600" cy="5486400"/>
          </a:xfrm>
        </p:spPr>
        <p:txBody>
          <a:bodyPr>
            <a:normAutofit fontScale="92500" lnSpcReduction="10000"/>
          </a:bodyPr>
          <a:lstStyle/>
          <a:p>
            <a:r>
              <a:rPr lang="en-US" dirty="0" smtClean="0">
                <a:solidFill>
                  <a:schemeClr val="bg1"/>
                </a:solidFill>
              </a:rPr>
              <a:t>Before the war, most of the government’s revenue came from tariffs.</a:t>
            </a:r>
          </a:p>
          <a:p>
            <a:r>
              <a:rPr lang="en-US" dirty="0" smtClean="0">
                <a:solidFill>
                  <a:schemeClr val="bg1"/>
                </a:solidFill>
              </a:rPr>
              <a:t>In 1917, the War Revenue Act was passed, imposing an “excess profits levy” as high as 60%. </a:t>
            </a:r>
          </a:p>
          <a:p>
            <a:pPr lvl="1"/>
            <a:r>
              <a:rPr lang="en-US" dirty="0" smtClean="0">
                <a:solidFill>
                  <a:schemeClr val="bg1"/>
                </a:solidFill>
              </a:rPr>
              <a:t>Fed. Revenue went from $930 </a:t>
            </a:r>
            <a:r>
              <a:rPr lang="en-US" dirty="0" smtClean="0">
                <a:solidFill>
                  <a:schemeClr val="bg1"/>
                </a:solidFill>
              </a:rPr>
              <a:t>million in 1916 to $4,388 million in 1918</a:t>
            </a:r>
            <a:endParaRPr lang="en-US" dirty="0" smtClean="0">
              <a:solidFill>
                <a:schemeClr val="bg1"/>
              </a:solidFill>
            </a:endParaRPr>
          </a:p>
          <a:p>
            <a:r>
              <a:rPr lang="en-US" dirty="0" smtClean="0">
                <a:solidFill>
                  <a:schemeClr val="bg1"/>
                </a:solidFill>
              </a:rPr>
              <a:t>The personal exemption for income tax went from 3,000 – 1,000</a:t>
            </a:r>
          </a:p>
          <a:p>
            <a:r>
              <a:rPr lang="en-US" dirty="0" smtClean="0">
                <a:solidFill>
                  <a:schemeClr val="bg1"/>
                </a:solidFill>
              </a:rPr>
              <a:t>Tax on earnings above $500,000 went from 7% to  77%</a:t>
            </a:r>
          </a:p>
          <a:p>
            <a:pPr lvl="1"/>
            <a:r>
              <a:rPr lang="en-US" dirty="0" smtClean="0">
                <a:solidFill>
                  <a:schemeClr val="bg1"/>
                </a:solidFill>
              </a:rPr>
              <a:t>Thus the income tax became the most important source of federal revenues.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1631598" y="0"/>
            <a:ext cx="5607402" cy="68580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58.jpg"/>
          <p:cNvPicPr>
            <a:picLocks noGrp="1" noChangeAspect="1"/>
          </p:cNvPicPr>
          <p:nvPr>
            <p:ph idx="1"/>
          </p:nvPr>
        </p:nvPicPr>
        <p:blipFill>
          <a:blip r:embed="rId2" cstate="print"/>
          <a:stretch>
            <a:fillRect/>
          </a:stretch>
        </p:blipFill>
        <p:spPr>
          <a:xfrm>
            <a:off x="4655813" y="0"/>
            <a:ext cx="4488187" cy="6858000"/>
          </a:xfrm>
        </p:spPr>
      </p:pic>
      <p:pic>
        <p:nvPicPr>
          <p:cNvPr id="5" name="Picture 4" descr="189.jpg"/>
          <p:cNvPicPr>
            <a:picLocks noChangeAspect="1"/>
          </p:cNvPicPr>
          <p:nvPr/>
        </p:nvPicPr>
        <p:blipFill>
          <a:blip r:embed="rId3" cstate="print"/>
          <a:stretch>
            <a:fillRect/>
          </a:stretch>
        </p:blipFill>
        <p:spPr>
          <a:xfrm>
            <a:off x="-1" y="0"/>
            <a:ext cx="4431323" cy="6858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ilver_into_bullets.jpg"/>
          <p:cNvPicPr>
            <a:picLocks noGrp="1" noChangeAspect="1"/>
          </p:cNvPicPr>
          <p:nvPr>
            <p:ph idx="1"/>
          </p:nvPr>
        </p:nvPicPr>
        <p:blipFill>
          <a:blip r:embed="rId2" cstate="print"/>
          <a:stretch>
            <a:fillRect/>
          </a:stretch>
        </p:blipFill>
        <p:spPr>
          <a:xfrm>
            <a:off x="2368296" y="1"/>
            <a:ext cx="4539997" cy="685800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JM01_030.JPG"/>
          <p:cNvPicPr>
            <a:picLocks noGrp="1" noChangeAspect="1"/>
          </p:cNvPicPr>
          <p:nvPr>
            <p:ph idx="1"/>
          </p:nvPr>
        </p:nvPicPr>
        <p:blipFill>
          <a:blip r:embed="rId2" cstate="print"/>
          <a:stretch>
            <a:fillRect/>
          </a:stretch>
        </p:blipFill>
        <p:spPr>
          <a:xfrm>
            <a:off x="0" y="0"/>
            <a:ext cx="9201510" cy="685800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JM02_012.JPG"/>
          <p:cNvPicPr>
            <a:picLocks noGrp="1" noChangeAspect="1"/>
          </p:cNvPicPr>
          <p:nvPr>
            <p:ph idx="1"/>
          </p:nvPr>
        </p:nvPicPr>
        <p:blipFill>
          <a:blip r:embed="rId2" cstate="print"/>
          <a:stretch>
            <a:fillRect/>
          </a:stretch>
        </p:blipFill>
        <p:spPr>
          <a:xfrm>
            <a:off x="990600" y="-36195"/>
            <a:ext cx="7162800" cy="6894195"/>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wwi-battlefield.jpg"/>
          <p:cNvPicPr>
            <a:picLocks noGrp="1" noChangeAspect="1"/>
          </p:cNvPicPr>
          <p:nvPr>
            <p:ph idx="1"/>
          </p:nvPr>
        </p:nvPicPr>
        <p:blipFill>
          <a:blip r:embed="rId2" cstate="print"/>
          <a:stretch>
            <a:fillRect/>
          </a:stretch>
        </p:blipFill>
        <p:spPr>
          <a:xfrm>
            <a:off x="-51721" y="0"/>
            <a:ext cx="9154345" cy="68580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ermansoldierdog.jpg"/>
          <p:cNvPicPr>
            <a:picLocks noGrp="1" noChangeAspect="1"/>
          </p:cNvPicPr>
          <p:nvPr>
            <p:ph idx="1"/>
          </p:nvPr>
        </p:nvPicPr>
        <p:blipFill>
          <a:blip r:embed="rId2" cstate="print"/>
          <a:stretch>
            <a:fillRect/>
          </a:stretch>
        </p:blipFill>
        <p:spPr>
          <a:xfrm>
            <a:off x="685800" y="-27392"/>
            <a:ext cx="8001000" cy="6885392"/>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a:stretch>
            <a:fillRect/>
          </a:stretch>
        </p:blipFill>
        <p:spPr bwMode="auto">
          <a:xfrm>
            <a:off x="4381500" y="0"/>
            <a:ext cx="4762500" cy="4029075"/>
          </a:xfrm>
          <a:prstGeom prst="rect">
            <a:avLst/>
          </a:prstGeom>
          <a:noFill/>
          <a:ln w="9525">
            <a:noFill/>
            <a:miter lim="800000"/>
            <a:headEnd/>
            <a:tailEnd/>
          </a:ln>
        </p:spPr>
      </p:pic>
      <p:sp>
        <p:nvSpPr>
          <p:cNvPr id="5" name="TextBox 4"/>
          <p:cNvSpPr txBox="1"/>
          <p:nvPr/>
        </p:nvSpPr>
        <p:spPr>
          <a:xfrm>
            <a:off x="5257800" y="4191000"/>
            <a:ext cx="3047999" cy="646331"/>
          </a:xfrm>
          <a:prstGeom prst="rect">
            <a:avLst/>
          </a:prstGeom>
          <a:noFill/>
        </p:spPr>
        <p:txBody>
          <a:bodyPr wrap="square" rtlCol="0">
            <a:spAutoFit/>
          </a:bodyPr>
          <a:lstStyle/>
          <a:p>
            <a:r>
              <a:rPr lang="en-US" dirty="0" smtClean="0">
                <a:solidFill>
                  <a:schemeClr val="bg1"/>
                </a:solidFill>
              </a:rPr>
              <a:t>Bernard Baruch, head of the War Industries Board (WIB)</a:t>
            </a:r>
            <a:endParaRPr lang="en-US" dirty="0">
              <a:solidFill>
                <a:schemeClr val="bg1"/>
              </a:solidFill>
            </a:endParaRPr>
          </a:p>
        </p:txBody>
      </p:sp>
      <p:pic>
        <p:nvPicPr>
          <p:cNvPr id="4099" name="Picture 3"/>
          <p:cNvPicPr>
            <a:picLocks noChangeAspect="1" noChangeArrowheads="1"/>
          </p:cNvPicPr>
          <p:nvPr/>
        </p:nvPicPr>
        <p:blipFill>
          <a:blip r:embed="rId3" cstate="print"/>
          <a:srcRect/>
          <a:stretch>
            <a:fillRect/>
          </a:stretch>
        </p:blipFill>
        <p:spPr bwMode="auto">
          <a:xfrm>
            <a:off x="0" y="0"/>
            <a:ext cx="4333875" cy="6305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4495800" cy="2971800"/>
          </a:xfrm>
          <a:prstGeom prst="rect">
            <a:avLst/>
          </a:prstGeom>
          <a:noFill/>
          <a:ln w="9525">
            <a:noFill/>
            <a:miter lim="800000"/>
            <a:headEnd/>
            <a:tailEnd/>
          </a:ln>
        </p:spPr>
      </p:pic>
      <p:sp>
        <p:nvSpPr>
          <p:cNvPr id="5" name="TextBox 4"/>
          <p:cNvSpPr txBox="1"/>
          <p:nvPr/>
        </p:nvSpPr>
        <p:spPr>
          <a:xfrm>
            <a:off x="381000" y="3352800"/>
            <a:ext cx="3547446" cy="369332"/>
          </a:xfrm>
          <a:prstGeom prst="rect">
            <a:avLst/>
          </a:prstGeom>
          <a:noFill/>
        </p:spPr>
        <p:txBody>
          <a:bodyPr wrap="none" rtlCol="0">
            <a:spAutoFit/>
          </a:bodyPr>
          <a:lstStyle/>
          <a:p>
            <a:r>
              <a:rPr lang="en-US" dirty="0" smtClean="0">
                <a:solidFill>
                  <a:schemeClr val="bg1"/>
                </a:solidFill>
              </a:rPr>
              <a:t>Women working in a shipyard, 1918</a:t>
            </a:r>
            <a:endParaRPr lang="en-US" dirty="0">
              <a:solidFill>
                <a:schemeClr val="bg1"/>
              </a:solidFill>
            </a:endParaRPr>
          </a:p>
        </p:txBody>
      </p:sp>
      <p:pic>
        <p:nvPicPr>
          <p:cNvPr id="3075" name="Picture 3"/>
          <p:cNvPicPr>
            <a:picLocks noChangeAspect="1" noChangeArrowheads="1"/>
          </p:cNvPicPr>
          <p:nvPr/>
        </p:nvPicPr>
        <p:blipFill>
          <a:blip r:embed="rId3" cstate="print"/>
          <a:srcRect/>
          <a:stretch>
            <a:fillRect/>
          </a:stretch>
        </p:blipFill>
        <p:spPr bwMode="auto">
          <a:xfrm>
            <a:off x="4742203" y="0"/>
            <a:ext cx="4401797" cy="6858000"/>
          </a:xfrm>
          <a:prstGeom prst="rect">
            <a:avLst/>
          </a:prstGeom>
          <a:noFill/>
          <a:ln w="9525">
            <a:noFill/>
            <a:miter lim="800000"/>
            <a:headEnd/>
            <a:tailEnd/>
          </a:ln>
        </p:spPr>
      </p:pic>
      <p:sp>
        <p:nvSpPr>
          <p:cNvPr id="7" name="TextBox 6"/>
          <p:cNvSpPr txBox="1"/>
          <p:nvPr/>
        </p:nvSpPr>
        <p:spPr>
          <a:xfrm>
            <a:off x="533400" y="5334001"/>
            <a:ext cx="3733801" cy="923330"/>
          </a:xfrm>
          <a:prstGeom prst="rect">
            <a:avLst/>
          </a:prstGeom>
          <a:noFill/>
        </p:spPr>
        <p:txBody>
          <a:bodyPr wrap="square" rtlCol="0">
            <a:spAutoFit/>
          </a:bodyPr>
          <a:lstStyle/>
          <a:p>
            <a:r>
              <a:rPr lang="en-US" dirty="0" smtClean="0">
                <a:solidFill>
                  <a:schemeClr val="bg1"/>
                </a:solidFill>
              </a:rPr>
              <a:t>1918, the government wanted to encourage women to work on farms to keep food production up.</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Women in the Workforce</a:t>
            </a:r>
            <a:endParaRPr lang="en-US" dirty="0">
              <a:solidFill>
                <a:schemeClr val="bg1"/>
              </a:solidFill>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1143000" y="1695964"/>
            <a:ext cx="6946276" cy="51620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152401" y="152400"/>
            <a:ext cx="4138084" cy="35052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0" y="3733800"/>
            <a:ext cx="4352925" cy="31242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495800" y="0"/>
            <a:ext cx="4648200" cy="5896574"/>
          </a:xfrm>
          <a:prstGeom prst="rect">
            <a:avLst/>
          </a:prstGeom>
          <a:noFill/>
          <a:ln w="9525">
            <a:noFill/>
            <a:miter lim="800000"/>
            <a:headEnd/>
            <a:tailEnd/>
          </a:ln>
        </p:spPr>
      </p:pic>
      <p:sp>
        <p:nvSpPr>
          <p:cNvPr id="6" name="TextBox 5"/>
          <p:cNvSpPr txBox="1"/>
          <p:nvPr/>
        </p:nvSpPr>
        <p:spPr>
          <a:xfrm>
            <a:off x="4419600" y="5934670"/>
            <a:ext cx="4876800" cy="923330"/>
          </a:xfrm>
          <a:prstGeom prst="rect">
            <a:avLst/>
          </a:prstGeom>
          <a:noFill/>
        </p:spPr>
        <p:txBody>
          <a:bodyPr wrap="square" rtlCol="0">
            <a:spAutoFit/>
          </a:bodyPr>
          <a:lstStyle/>
          <a:p>
            <a:r>
              <a:rPr lang="en-US" dirty="0" smtClean="0">
                <a:solidFill>
                  <a:schemeClr val="bg1"/>
                </a:solidFill>
              </a:rPr>
              <a:t>Wartime policies and economic changes wound up killing progressivism, even though  progressives were in power.  Why do you think?</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274638"/>
            <a:ext cx="3581400" cy="5973762"/>
          </a:xfrm>
        </p:spPr>
        <p:txBody>
          <a:bodyPr/>
          <a:lstStyle/>
          <a:p>
            <a:r>
              <a:rPr lang="en-US" sz="3200" dirty="0" smtClean="0">
                <a:solidFill>
                  <a:schemeClr val="bg1"/>
                </a:solidFill>
              </a:rPr>
              <a:t>1913 Armory Show, Chicago</a:t>
            </a:r>
            <a:br>
              <a:rPr lang="en-US" sz="3200" dirty="0" smtClean="0">
                <a:solidFill>
                  <a:schemeClr val="bg1"/>
                </a:solidFill>
              </a:rPr>
            </a:br>
            <a:r>
              <a:rPr lang="en-US" sz="1400" dirty="0" smtClean="0">
                <a:solidFill>
                  <a:schemeClr val="bg1"/>
                </a:solidFill>
              </a:rPr>
              <a:t>$45,000 worth of paintings sold!</a:t>
            </a:r>
            <a:r>
              <a:rPr lang="en-US" sz="3200" dirty="0" smtClean="0">
                <a:solidFill>
                  <a:schemeClr val="bg1"/>
                </a:solidFill>
              </a:rPr>
              <a:t/>
            </a:r>
            <a:br>
              <a:rPr lang="en-US" sz="3200" dirty="0" smtClean="0">
                <a:solidFill>
                  <a:schemeClr val="bg1"/>
                </a:solidFill>
              </a:rPr>
            </a:br>
            <a:r>
              <a:rPr lang="en-US" sz="3200" i="1" dirty="0" smtClean="0">
                <a:solidFill>
                  <a:schemeClr val="bg1"/>
                </a:solidFill>
              </a:rPr>
              <a:t/>
            </a:r>
            <a:br>
              <a:rPr lang="en-US" sz="3200" i="1" dirty="0" smtClean="0">
                <a:solidFill>
                  <a:schemeClr val="bg1"/>
                </a:solidFill>
              </a:rPr>
            </a:br>
            <a:r>
              <a:rPr lang="en-US" sz="3200" i="1" dirty="0" smtClean="0">
                <a:solidFill>
                  <a:schemeClr val="bg1"/>
                </a:solidFill>
              </a:rPr>
              <a:t>Duchamp’s</a:t>
            </a:r>
            <a:r>
              <a:rPr lang="en-US" sz="3200" dirty="0" smtClean="0">
                <a:solidFill>
                  <a:schemeClr val="bg1"/>
                </a:solidFill>
              </a:rPr>
              <a:t> Nude descending a Staircase</a:t>
            </a:r>
            <a:r>
              <a:rPr lang="en-US" dirty="0" smtClean="0">
                <a:solidFill>
                  <a:schemeClr val="bg1"/>
                </a:solidFill>
              </a:rPr>
              <a:t/>
            </a:r>
            <a:br>
              <a:rPr lang="en-US" dirty="0" smtClean="0">
                <a:solidFill>
                  <a:schemeClr val="bg1"/>
                </a:solidFill>
              </a:rPr>
            </a:br>
            <a:r>
              <a:rPr lang="en-US" sz="1600" dirty="0" smtClean="0">
                <a:solidFill>
                  <a:schemeClr val="bg1"/>
                </a:solidFill>
              </a:rPr>
              <a:t>(or, explosion in a shingle factory) </a:t>
            </a:r>
            <a:endParaRPr lang="en-US" sz="1600" dirty="0">
              <a:solidFill>
                <a:schemeClr val="bg1"/>
              </a:solidFill>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990600" y="0"/>
            <a:ext cx="4099095" cy="684136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merican_anticommunism.jpg"/>
          <p:cNvPicPr>
            <a:picLocks noGrp="1" noChangeAspect="1"/>
          </p:cNvPicPr>
          <p:nvPr>
            <p:ph idx="1"/>
          </p:nvPr>
        </p:nvPicPr>
        <p:blipFill>
          <a:blip r:embed="rId2" cstate="print"/>
          <a:stretch>
            <a:fillRect/>
          </a:stretch>
        </p:blipFill>
        <p:spPr>
          <a:xfrm>
            <a:off x="4267200" y="1"/>
            <a:ext cx="4876800" cy="7396094"/>
          </a:xfrm>
        </p:spPr>
      </p:pic>
      <p:pic>
        <p:nvPicPr>
          <p:cNvPr id="5" name="Picture 4" descr="Russia_Did_It.jpg"/>
          <p:cNvPicPr>
            <a:picLocks noChangeAspect="1"/>
          </p:cNvPicPr>
          <p:nvPr/>
        </p:nvPicPr>
        <p:blipFill>
          <a:blip r:embed="rId3" cstate="print"/>
          <a:stretch>
            <a:fillRect/>
          </a:stretch>
        </p:blipFill>
        <p:spPr>
          <a:xfrm>
            <a:off x="0" y="0"/>
            <a:ext cx="4267864" cy="6858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1295400" y="0"/>
            <a:ext cx="7308291" cy="6172200"/>
          </a:xfrm>
          <a:prstGeom prst="rect">
            <a:avLst/>
          </a:prstGeom>
          <a:noFill/>
          <a:ln w="9525">
            <a:noFill/>
            <a:miter lim="800000"/>
            <a:headEnd/>
            <a:tailEnd/>
          </a:ln>
        </p:spPr>
      </p:pic>
      <p:sp>
        <p:nvSpPr>
          <p:cNvPr id="5" name="TextBox 4"/>
          <p:cNvSpPr txBox="1"/>
          <p:nvPr/>
        </p:nvSpPr>
        <p:spPr>
          <a:xfrm>
            <a:off x="2133600" y="6172200"/>
            <a:ext cx="5317994" cy="369332"/>
          </a:xfrm>
          <a:prstGeom prst="rect">
            <a:avLst/>
          </a:prstGeom>
          <a:noFill/>
        </p:spPr>
        <p:txBody>
          <a:bodyPr wrap="none" rtlCol="0">
            <a:spAutoFit/>
          </a:bodyPr>
          <a:lstStyle/>
          <a:p>
            <a:r>
              <a:rPr lang="en-US" dirty="0" err="1" smtClean="0"/>
              <a:t>Wassily</a:t>
            </a:r>
            <a:r>
              <a:rPr lang="en-US" dirty="0" smtClean="0"/>
              <a:t> </a:t>
            </a:r>
            <a:r>
              <a:rPr lang="en-US" dirty="0" err="1" smtClean="0"/>
              <a:t>Kadinsky</a:t>
            </a:r>
            <a:r>
              <a:rPr lang="en-US" dirty="0" smtClean="0"/>
              <a:t> – Improvisation #27 – Garden of Love</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274638"/>
            <a:ext cx="3505200" cy="6354762"/>
          </a:xfrm>
        </p:spPr>
        <p:txBody>
          <a:bodyPr>
            <a:noAutofit/>
          </a:bodyPr>
          <a:lstStyle/>
          <a:p>
            <a:pPr algn="l"/>
            <a:r>
              <a:rPr lang="en-US" sz="2000" dirty="0" smtClean="0">
                <a:solidFill>
                  <a:schemeClr val="bg1"/>
                </a:solidFill>
              </a:rPr>
              <a:t>Matisse’s work was chosen by students at Chicago's Art Student's League as the most appalling and blasphemous pictures in the exhibition. The charges brought against him were "artistic murder, pictorial arson, artistic rapine, total degeneracy of color, criminal misuse of line, general aesthetic </a:t>
            </a:r>
            <a:r>
              <a:rPr lang="en-US" sz="2000" dirty="0" err="1" smtClean="0">
                <a:solidFill>
                  <a:schemeClr val="bg1"/>
                </a:solidFill>
              </a:rPr>
              <a:t>abberation</a:t>
            </a:r>
            <a:r>
              <a:rPr lang="en-US" sz="2000" dirty="0" smtClean="0">
                <a:solidFill>
                  <a:schemeClr val="bg1"/>
                </a:solidFill>
              </a:rPr>
              <a:t>, and contumacious abuse of title“</a:t>
            </a:r>
            <a:br>
              <a:rPr lang="en-US" sz="2000" dirty="0" smtClean="0">
                <a:solidFill>
                  <a:schemeClr val="bg1"/>
                </a:solidFill>
              </a:rPr>
            </a:br>
            <a:r>
              <a:rPr lang="en-US" sz="2000" dirty="0" smtClean="0">
                <a:solidFill>
                  <a:schemeClr val="bg1"/>
                </a:solidFill>
              </a:rPr>
              <a:t/>
            </a:r>
            <a:br>
              <a:rPr lang="en-US" sz="2000" dirty="0" smtClean="0">
                <a:solidFill>
                  <a:schemeClr val="bg1"/>
                </a:solidFill>
              </a:rPr>
            </a:br>
            <a:r>
              <a:rPr lang="en-US" sz="2000" dirty="0" smtClean="0">
                <a:solidFill>
                  <a:schemeClr val="bg1"/>
                </a:solidFill>
              </a:rPr>
              <a:t>Troubled by the public’s reaction to his work, Matisse said in an interview:</a:t>
            </a:r>
            <a:br>
              <a:rPr lang="en-US" sz="2000" dirty="0" smtClean="0">
                <a:solidFill>
                  <a:schemeClr val="bg1"/>
                </a:solidFill>
              </a:rPr>
            </a:br>
            <a:r>
              <a:rPr lang="en-US" sz="2000" dirty="0" smtClean="0">
                <a:solidFill>
                  <a:schemeClr val="bg1"/>
                </a:solidFill>
              </a:rPr>
              <a:t> "Oh do tell the American people that I am a normal man; that I am a devoted husband and father, that I have three fine children, that I go to the theatre!"</a:t>
            </a:r>
            <a:endParaRPr lang="en-US" sz="2000" dirty="0">
              <a:solidFill>
                <a:schemeClr val="bg1"/>
              </a:solidFill>
            </a:endParaRPr>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5619571" cy="6705600"/>
          </a:xfrm>
          <a:prstGeom prst="rect">
            <a:avLst/>
          </a:prstGeom>
          <a:noFill/>
          <a:ln w="9525">
            <a:noFill/>
            <a:miter lim="800000"/>
            <a:headEnd/>
            <a:tailEnd/>
          </a:ln>
        </p:spPr>
      </p:pic>
      <p:sp>
        <p:nvSpPr>
          <p:cNvPr id="5" name="TextBox 4"/>
          <p:cNvSpPr txBox="1"/>
          <p:nvPr/>
        </p:nvSpPr>
        <p:spPr>
          <a:xfrm>
            <a:off x="457200" y="6858000"/>
            <a:ext cx="3095976" cy="369332"/>
          </a:xfrm>
          <a:prstGeom prst="rect">
            <a:avLst/>
          </a:prstGeom>
          <a:noFill/>
        </p:spPr>
        <p:txBody>
          <a:bodyPr wrap="none" rtlCol="0">
            <a:spAutoFit/>
          </a:bodyPr>
          <a:lstStyle/>
          <a:p>
            <a:r>
              <a:rPr lang="en-US" dirty="0" smtClean="0"/>
              <a:t>Matisse Goldfish and Sculpture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5029200" cy="6324600"/>
          </a:xfrm>
        </p:spPr>
        <p:txBody>
          <a:bodyPr>
            <a:noAutofit/>
          </a:bodyPr>
          <a:lstStyle/>
          <a:p>
            <a:pPr algn="l"/>
            <a:r>
              <a:rPr lang="en-US" sz="2400" dirty="0" smtClean="0">
                <a:solidFill>
                  <a:schemeClr val="bg1"/>
                </a:solidFill>
              </a:rPr>
              <a:t>Meanwhile, in Europe, the press had been paying attention to the </a:t>
            </a:r>
            <a:r>
              <a:rPr lang="en-US" sz="2400" dirty="0" err="1" smtClean="0">
                <a:solidFill>
                  <a:schemeClr val="bg1"/>
                </a:solidFill>
              </a:rPr>
              <a:t>Caillaux</a:t>
            </a:r>
            <a:r>
              <a:rPr lang="en-US" sz="2400" dirty="0" smtClean="0">
                <a:solidFill>
                  <a:schemeClr val="bg1"/>
                </a:solidFill>
              </a:rPr>
              <a:t> affair. Joseph </a:t>
            </a:r>
            <a:r>
              <a:rPr lang="en-US" sz="2400" dirty="0" err="1" smtClean="0">
                <a:solidFill>
                  <a:schemeClr val="bg1"/>
                </a:solidFill>
              </a:rPr>
              <a:t>Caillaux</a:t>
            </a:r>
            <a:r>
              <a:rPr lang="en-US" sz="2400" dirty="0" smtClean="0">
                <a:solidFill>
                  <a:schemeClr val="bg1"/>
                </a:solidFill>
              </a:rPr>
              <a:t>, former premier and current minister of finance and radical socialist leader in France was accused of high crimes and misdemeanors. </a:t>
            </a:r>
            <a:br>
              <a:rPr lang="en-US" sz="2400" dirty="0" smtClean="0">
                <a:solidFill>
                  <a:schemeClr val="bg1"/>
                </a:solidFill>
              </a:rPr>
            </a:br>
            <a:r>
              <a:rPr lang="en-US" sz="2400" dirty="0" smtClean="0">
                <a:solidFill>
                  <a:schemeClr val="bg1"/>
                </a:solidFill>
              </a:rPr>
              <a:t>His wife was enraged by how the press had destroyed his career. She decided to solve the problem by buying a gun and killing the responsible journalist. </a:t>
            </a:r>
            <a:br>
              <a:rPr lang="en-US" sz="2400" dirty="0" smtClean="0">
                <a:solidFill>
                  <a:schemeClr val="bg1"/>
                </a:solidFill>
              </a:rPr>
            </a:br>
            <a:r>
              <a:rPr lang="en-US" sz="2400" dirty="0" smtClean="0">
                <a:solidFill>
                  <a:schemeClr val="bg1"/>
                </a:solidFill>
              </a:rPr>
              <a:t>When news arrived of the assassination of the Archduke Franz Ferdinand in Serbia, it seemed only a brief distraction from the </a:t>
            </a:r>
            <a:r>
              <a:rPr lang="en-US" sz="2400" dirty="0" err="1" smtClean="0">
                <a:solidFill>
                  <a:schemeClr val="bg1"/>
                </a:solidFill>
              </a:rPr>
              <a:t>Calliaux</a:t>
            </a:r>
            <a:r>
              <a:rPr lang="en-US" sz="2400" dirty="0" smtClean="0">
                <a:solidFill>
                  <a:schemeClr val="bg1"/>
                </a:solidFill>
              </a:rPr>
              <a:t> trial.</a:t>
            </a:r>
            <a:endParaRPr lang="en-US" sz="2400" dirty="0">
              <a:solidFill>
                <a:schemeClr val="bg1"/>
              </a:solidFill>
            </a:endParaRPr>
          </a:p>
        </p:txBody>
      </p:sp>
      <p:pic>
        <p:nvPicPr>
          <p:cNvPr id="7170" name="Picture 2"/>
          <p:cNvPicPr>
            <a:picLocks noGrp="1" noChangeAspect="1" noChangeArrowheads="1"/>
          </p:cNvPicPr>
          <p:nvPr>
            <p:ph idx="1"/>
          </p:nvPr>
        </p:nvPicPr>
        <p:blipFill>
          <a:blip r:embed="rId2" cstate="print"/>
          <a:srcRect/>
          <a:stretch>
            <a:fillRect/>
          </a:stretch>
        </p:blipFill>
        <p:spPr bwMode="auto">
          <a:xfrm>
            <a:off x="5295731" y="838200"/>
            <a:ext cx="4063661"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cstate="print"/>
          <a:srcRect/>
          <a:stretch>
            <a:fillRect/>
          </a:stretch>
        </p:blipFill>
        <p:spPr bwMode="auto">
          <a:xfrm>
            <a:off x="1905000" y="-1"/>
            <a:ext cx="5334000" cy="68933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War in Europe</a:t>
            </a:r>
            <a:endParaRPr lang="en-US" dirty="0">
              <a:solidFill>
                <a:schemeClr val="bg1"/>
              </a:solidFill>
            </a:endParaRPr>
          </a:p>
        </p:txBody>
      </p:sp>
      <p:sp>
        <p:nvSpPr>
          <p:cNvPr id="3" name="Content Placeholder 2"/>
          <p:cNvSpPr>
            <a:spLocks noGrp="1"/>
          </p:cNvSpPr>
          <p:nvPr>
            <p:ph idx="1"/>
          </p:nvPr>
        </p:nvSpPr>
        <p:spPr>
          <a:xfrm>
            <a:off x="457200" y="1371600"/>
            <a:ext cx="8229600" cy="5486400"/>
          </a:xfrm>
        </p:spPr>
        <p:txBody>
          <a:bodyPr>
            <a:normAutofit fontScale="92500" lnSpcReduction="20000"/>
          </a:bodyPr>
          <a:lstStyle/>
          <a:p>
            <a:r>
              <a:rPr lang="en-US" dirty="0" smtClean="0">
                <a:solidFill>
                  <a:schemeClr val="bg1"/>
                </a:solidFill>
              </a:rPr>
              <a:t>In 1917, the estimated cost of the war was $3.5 billion.</a:t>
            </a:r>
          </a:p>
          <a:p>
            <a:pPr lvl="1"/>
            <a:r>
              <a:rPr lang="en-US" dirty="0" smtClean="0">
                <a:solidFill>
                  <a:schemeClr val="bg1"/>
                </a:solidFill>
              </a:rPr>
              <a:t>Actual cost: $35 billion &amp; 50,000 US soldiers.</a:t>
            </a:r>
          </a:p>
          <a:p>
            <a:r>
              <a:rPr lang="en-US" dirty="0" smtClean="0">
                <a:solidFill>
                  <a:schemeClr val="bg1"/>
                </a:solidFill>
              </a:rPr>
              <a:t>1917: US Army was the 7</a:t>
            </a:r>
            <a:r>
              <a:rPr lang="en-US" baseline="30000" dirty="0" smtClean="0">
                <a:solidFill>
                  <a:schemeClr val="bg1"/>
                </a:solidFill>
              </a:rPr>
              <a:t>th</a:t>
            </a:r>
            <a:r>
              <a:rPr lang="en-US" dirty="0" smtClean="0">
                <a:solidFill>
                  <a:schemeClr val="bg1"/>
                </a:solidFill>
              </a:rPr>
              <a:t> largest in the world. Equipped with old weapons and only had a day and a half of ammunition in reserve. </a:t>
            </a:r>
          </a:p>
          <a:p>
            <a:pPr lvl="1"/>
            <a:r>
              <a:rPr lang="en-US" dirty="0" smtClean="0">
                <a:solidFill>
                  <a:schemeClr val="bg1"/>
                </a:solidFill>
              </a:rPr>
              <a:t>Spring, 1917: Army + Nat’l Guard =379,000</a:t>
            </a:r>
          </a:p>
          <a:p>
            <a:pPr lvl="1"/>
            <a:r>
              <a:rPr lang="en-US" dirty="0" smtClean="0">
                <a:solidFill>
                  <a:schemeClr val="bg1"/>
                </a:solidFill>
              </a:rPr>
              <a:t>End of War: 4.8 million (3 million draftees)</a:t>
            </a:r>
          </a:p>
          <a:p>
            <a:r>
              <a:rPr lang="en-US" dirty="0" smtClean="0">
                <a:solidFill>
                  <a:schemeClr val="bg1"/>
                </a:solidFill>
              </a:rPr>
              <a:t>Early summer, 1917: token American forces</a:t>
            </a:r>
          </a:p>
          <a:p>
            <a:r>
              <a:rPr lang="en-US" dirty="0" smtClean="0">
                <a:solidFill>
                  <a:schemeClr val="bg1"/>
                </a:solidFill>
              </a:rPr>
              <a:t>March, 1918:  300,000 Americans in France</a:t>
            </a:r>
          </a:p>
          <a:p>
            <a:r>
              <a:rPr lang="en-US" dirty="0" smtClean="0">
                <a:solidFill>
                  <a:schemeClr val="bg1"/>
                </a:solidFill>
              </a:rPr>
              <a:t>November, 1918:  over 2 million!</a:t>
            </a:r>
          </a:p>
          <a:p>
            <a:pPr lvl="2"/>
            <a:r>
              <a:rPr lang="en-US" dirty="0" smtClean="0">
                <a:solidFill>
                  <a:schemeClr val="bg1"/>
                </a:solidFill>
              </a:rPr>
              <a:t>(1,400,000  of them saw action)</a:t>
            </a:r>
          </a:p>
          <a:p>
            <a:pPr lvl="2"/>
            <a:r>
              <a:rPr lang="en-US" dirty="0" smtClean="0">
                <a:solidFill>
                  <a:schemeClr val="bg1"/>
                </a:solidFill>
              </a:rPr>
              <a:t>367,000 African American troops</a:t>
            </a:r>
          </a:p>
          <a:p>
            <a:pPr lvl="2"/>
            <a:endParaRPr lang="en-US"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Woodrow Wilson</a:t>
            </a:r>
            <a:endParaRPr lang="en-US" dirty="0">
              <a:solidFill>
                <a:schemeClr val="bg1"/>
              </a:solidFill>
            </a:endParaRPr>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US" dirty="0" smtClean="0">
                <a:solidFill>
                  <a:schemeClr val="bg1"/>
                </a:solidFill>
              </a:rPr>
              <a:t>Insists on “open door” </a:t>
            </a:r>
            <a:r>
              <a:rPr lang="en-US" dirty="0" smtClean="0">
                <a:solidFill>
                  <a:schemeClr val="bg1"/>
                </a:solidFill>
                <a:sym typeface="Wingdings" pitchFamily="2" charset="2"/>
              </a:rPr>
              <a:t> to make the world safe for democracy.</a:t>
            </a:r>
          </a:p>
          <a:p>
            <a:r>
              <a:rPr lang="en-US" dirty="0" smtClean="0">
                <a:solidFill>
                  <a:schemeClr val="bg1"/>
                </a:solidFill>
                <a:sym typeface="Wingdings" pitchFamily="2" charset="2"/>
              </a:rPr>
              <a:t>1919 – endorses women’s suffrage as vital for winning the war.</a:t>
            </a:r>
          </a:p>
          <a:p>
            <a:r>
              <a:rPr lang="en-US" dirty="0" smtClean="0">
                <a:solidFill>
                  <a:schemeClr val="bg1"/>
                </a:solidFill>
                <a:sym typeface="Wingdings" pitchFamily="2" charset="2"/>
              </a:rPr>
              <a:t>Obsessive fear of disloyalty:</a:t>
            </a:r>
          </a:p>
          <a:p>
            <a:pPr lvl="1"/>
            <a:r>
              <a:rPr lang="en-US" dirty="0" smtClean="0">
                <a:solidFill>
                  <a:schemeClr val="bg1"/>
                </a:solidFill>
                <a:sym typeface="Wingdings" pitchFamily="2" charset="2"/>
              </a:rPr>
              <a:t>Espionage Act</a:t>
            </a:r>
          </a:p>
          <a:p>
            <a:pPr lvl="1"/>
            <a:r>
              <a:rPr lang="en-US" dirty="0" smtClean="0">
                <a:solidFill>
                  <a:schemeClr val="bg1"/>
                </a:solidFill>
                <a:sym typeface="Wingdings" pitchFamily="2" charset="2"/>
              </a:rPr>
              <a:t>Sedition Act</a:t>
            </a:r>
          </a:p>
          <a:p>
            <a:pPr lvl="1"/>
            <a:r>
              <a:rPr lang="en-US" dirty="0" smtClean="0">
                <a:solidFill>
                  <a:schemeClr val="bg1"/>
                </a:solidFill>
                <a:sym typeface="Wingdings" pitchFamily="2" charset="2"/>
              </a:rPr>
              <a:t>Selective Service Act</a:t>
            </a:r>
          </a:p>
          <a:p>
            <a:pPr lvl="1"/>
            <a:r>
              <a:rPr lang="en-US" dirty="0" smtClean="0">
                <a:solidFill>
                  <a:schemeClr val="bg1"/>
                </a:solidFill>
                <a:sym typeface="Wingdings" pitchFamily="2" charset="2"/>
              </a:rPr>
              <a:t>Trading with the Enemy Act</a:t>
            </a:r>
          </a:p>
          <a:p>
            <a:pPr lvl="1"/>
            <a:r>
              <a:rPr lang="en-US" dirty="0" smtClean="0">
                <a:solidFill>
                  <a:schemeClr val="bg1"/>
                </a:solidFill>
                <a:sym typeface="Wingdings" pitchFamily="2" charset="2"/>
              </a:rPr>
              <a:t>Alien Enemies Act</a:t>
            </a:r>
          </a:p>
          <a:p>
            <a:pPr lvl="1"/>
            <a:r>
              <a:rPr lang="en-US" dirty="0" smtClean="0">
                <a:solidFill>
                  <a:schemeClr val="bg1"/>
                </a:solidFill>
                <a:sym typeface="Wingdings" pitchFamily="2" charset="2"/>
              </a:rPr>
              <a:t>Alien Act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TotalTime>
  <Words>641</Words>
  <Application>Microsoft Office PowerPoint</Application>
  <PresentationFormat>On-screen Show (4:3)</PresentationFormat>
  <Paragraphs>61</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Slide 1</vt:lpstr>
      <vt:lpstr>Slide 2</vt:lpstr>
      <vt:lpstr>1913 Armory Show, Chicago $45,000 worth of paintings sold!  Duchamp’s Nude descending a Staircase (or, explosion in a shingle factory) </vt:lpstr>
      <vt:lpstr>Slide 4</vt:lpstr>
      <vt:lpstr>Matisse’s work was chosen by students at Chicago's Art Student's League as the most appalling and blasphemous pictures in the exhibition. The charges brought against him were "artistic murder, pictorial arson, artistic rapine, total degeneracy of color, criminal misuse of line, general aesthetic abberation, and contumacious abuse of title“  Troubled by the public’s reaction to his work, Matisse said in an interview:  "Oh do tell the American people that I am a normal man; that I am a devoted husband and father, that I have three fine children, that I go to the theatre!"</vt:lpstr>
      <vt:lpstr>Meanwhile, in Europe, the press had been paying attention to the Caillaux affair. Joseph Caillaux, former premier and current minister of finance and radical socialist leader in France was accused of high crimes and misdemeanors.  His wife was enraged by how the press had destroyed his career. She decided to solve the problem by buying a gun and killing the responsible journalist.  When news arrived of the assassination of the Archduke Franz Ferdinand in Serbia, it seemed only a brief distraction from the Calliaux trial.</vt:lpstr>
      <vt:lpstr>Slide 7</vt:lpstr>
      <vt:lpstr>War in Europe</vt:lpstr>
      <vt:lpstr>Woodrow Wilson</vt:lpstr>
      <vt:lpstr>War Industries Board</vt:lpstr>
      <vt:lpstr>National War Labor Board NWLB</vt:lpstr>
      <vt:lpstr>World War and the death of Progressive Party</vt:lpstr>
      <vt:lpstr>WWI killed 10 million in battle 2 million died of hunger related to war </vt:lpstr>
      <vt:lpstr>Slide 14</vt:lpstr>
      <vt:lpstr>Slide 15</vt:lpstr>
      <vt:lpstr>Slide 16</vt:lpstr>
      <vt:lpstr>Slide 17</vt:lpstr>
      <vt:lpstr>Slide 18</vt:lpstr>
      <vt:lpstr>Tax Base</vt:lpstr>
      <vt:lpstr>Slide 20</vt:lpstr>
      <vt:lpstr>Slide 21</vt:lpstr>
      <vt:lpstr>Slide 22</vt:lpstr>
      <vt:lpstr>Slide 23</vt:lpstr>
      <vt:lpstr>Slide 24</vt:lpstr>
      <vt:lpstr>Slide 25</vt:lpstr>
      <vt:lpstr>Slide 26</vt:lpstr>
      <vt:lpstr>Slide 27</vt:lpstr>
      <vt:lpstr>Women in the Workforce</vt:lpstr>
      <vt:lpstr>Slide 29</vt:lpstr>
      <vt:lpstr>Slide 30</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stallman</dc:creator>
  <cp:lastModifiedBy>stallman</cp:lastModifiedBy>
  <cp:revision>16</cp:revision>
  <dcterms:created xsi:type="dcterms:W3CDTF">2010-11-29T18:35:02Z</dcterms:created>
  <dcterms:modified xsi:type="dcterms:W3CDTF">2011-11-09T19:36:06Z</dcterms:modified>
</cp:coreProperties>
</file>