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3" r:id="rId3"/>
    <p:sldId id="274" r:id="rId4"/>
    <p:sldId id="275" r:id="rId5"/>
    <p:sldId id="276" r:id="rId6"/>
    <p:sldId id="277" r:id="rId7"/>
    <p:sldId id="278" r:id="rId8"/>
    <p:sldId id="263" r:id="rId9"/>
    <p:sldId id="264" r:id="rId10"/>
    <p:sldId id="267" r:id="rId11"/>
    <p:sldId id="269" r:id="rId12"/>
    <p:sldId id="262" r:id="rId13"/>
    <p:sldId id="266" r:id="rId14"/>
    <p:sldId id="265" r:id="rId15"/>
    <p:sldId id="279" r:id="rId16"/>
    <p:sldId id="257" r:id="rId17"/>
    <p:sldId id="268" r:id="rId18"/>
    <p:sldId id="271" r:id="rId19"/>
    <p:sldId id="270" r:id="rId20"/>
    <p:sldId id="280" r:id="rId21"/>
    <p:sldId id="258" r:id="rId22"/>
    <p:sldId id="259" r:id="rId23"/>
    <p:sldId id="260" r:id="rId24"/>
    <p:sldId id="26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84"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78D17-930B-4B67-B0AF-638FEAADF88A}" type="datetimeFigureOut">
              <a:rPr lang="en-US" smtClean="0"/>
              <a:pPr/>
              <a:t>4/2/2012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04E7E4-D2A6-442B-841D-55D9FDFCAC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04E7E4-D2A6-442B-841D-55D9FDFCACD9}"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380 bombs, or about 46 tons of explosive were dropped on </a:t>
            </a:r>
            <a:r>
              <a:rPr lang="en-US" dirty="0" err="1" smtClean="0"/>
              <a:t>Weilun</a:t>
            </a:r>
            <a:r>
              <a:rPr lang="en-US" dirty="0" smtClean="0"/>
              <a:t>. About 1200 were killed and the town was 75% destroyed.</a:t>
            </a:r>
            <a:endParaRPr lang="en-US" dirty="0"/>
          </a:p>
        </p:txBody>
      </p:sp>
      <p:sp>
        <p:nvSpPr>
          <p:cNvPr id="4" name="Slide Number Placeholder 3"/>
          <p:cNvSpPr>
            <a:spLocks noGrp="1"/>
          </p:cNvSpPr>
          <p:nvPr>
            <p:ph type="sldNum" sz="quarter" idx="10"/>
          </p:nvPr>
        </p:nvSpPr>
        <p:spPr/>
        <p:txBody>
          <a:bodyPr/>
          <a:lstStyle/>
          <a:p>
            <a:fld id="{8204E7E4-D2A6-442B-841D-55D9FDFCACD9}"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CD347-87E0-492E-9DA2-02473E614C82}" type="datetimeFigureOut">
              <a:rPr lang="en-US" smtClean="0"/>
              <a:pPr/>
              <a:t>4/2/2012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CD347-87E0-492E-9DA2-02473E614C82}" type="datetimeFigureOut">
              <a:rPr lang="en-US" smtClean="0"/>
              <a:pPr/>
              <a:t>4/2/2012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CD347-87E0-492E-9DA2-02473E614C82}" type="datetimeFigureOut">
              <a:rPr lang="en-US" smtClean="0"/>
              <a:pPr/>
              <a:t>4/2/2012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CD347-87E0-492E-9DA2-02473E614C82}" type="datetimeFigureOut">
              <a:rPr lang="en-US" smtClean="0"/>
              <a:pPr/>
              <a:t>4/2/2012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CD347-87E0-492E-9DA2-02473E614C82}" type="datetimeFigureOut">
              <a:rPr lang="en-US" smtClean="0"/>
              <a:pPr/>
              <a:t>4/2/2012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CD347-87E0-492E-9DA2-02473E614C82}" type="datetimeFigureOut">
              <a:rPr lang="en-US" smtClean="0"/>
              <a:pPr/>
              <a:t>4/2/2012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CD347-87E0-492E-9DA2-02473E614C82}" type="datetimeFigureOut">
              <a:rPr lang="en-US" smtClean="0"/>
              <a:pPr/>
              <a:t>4/2/2012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CD347-87E0-492E-9DA2-02473E614C82}" type="datetimeFigureOut">
              <a:rPr lang="en-US" smtClean="0"/>
              <a:pPr/>
              <a:t>4/2/2012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CD347-87E0-492E-9DA2-02473E614C82}" type="datetimeFigureOut">
              <a:rPr lang="en-US" smtClean="0"/>
              <a:pPr/>
              <a:t>4/2/2012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CD347-87E0-492E-9DA2-02473E614C82}" type="datetimeFigureOut">
              <a:rPr lang="en-US" smtClean="0"/>
              <a:pPr/>
              <a:t>4/2/2012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CD347-87E0-492E-9DA2-02473E614C82}" type="datetimeFigureOut">
              <a:rPr lang="en-US" smtClean="0"/>
              <a:pPr/>
              <a:t>4/2/2012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C05CA-CCCC-4F03-87EB-B86238F800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CD347-87E0-492E-9DA2-02473E614C82}" type="datetimeFigureOut">
              <a:rPr lang="en-US" smtClean="0"/>
              <a:pPr/>
              <a:t>4/2/2012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C05CA-CCCC-4F03-87EB-B86238F800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STALINISM</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Collectivization</a:t>
            </a:r>
          </a:p>
          <a:p>
            <a:r>
              <a:rPr lang="en-US" dirty="0" smtClean="0"/>
              <a:t>The Great Terror</a:t>
            </a:r>
          </a:p>
          <a:p>
            <a:r>
              <a:rPr lang="en-US" dirty="0" smtClean="0"/>
              <a:t>Kulak Actions</a:t>
            </a:r>
          </a:p>
          <a:p>
            <a:r>
              <a:rPr lang="en-US" dirty="0" smtClean="0"/>
              <a:t>National Operations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legado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Terror</a:t>
            </a:r>
            <a:endParaRPr lang="en-US" dirty="0"/>
          </a:p>
        </p:txBody>
      </p:sp>
      <p:sp>
        <p:nvSpPr>
          <p:cNvPr id="3" name="Content Placeholder 2"/>
          <p:cNvSpPr>
            <a:spLocks noGrp="1"/>
          </p:cNvSpPr>
          <p:nvPr>
            <p:ph idx="1"/>
          </p:nvPr>
        </p:nvSpPr>
        <p:spPr/>
        <p:txBody>
          <a:bodyPr>
            <a:normAutofit/>
          </a:bodyPr>
          <a:lstStyle/>
          <a:p>
            <a:r>
              <a:rPr lang="en-US" dirty="0" smtClean="0"/>
              <a:t>A system of </a:t>
            </a:r>
            <a:r>
              <a:rPr lang="en-US" b="1" dirty="0" smtClean="0"/>
              <a:t>Purges</a:t>
            </a:r>
            <a:r>
              <a:rPr lang="en-US" dirty="0" smtClean="0"/>
              <a:t>, based on </a:t>
            </a:r>
            <a:r>
              <a:rPr lang="en-US" b="1" dirty="0" smtClean="0"/>
              <a:t>Quotas</a:t>
            </a:r>
          </a:p>
          <a:p>
            <a:r>
              <a:rPr lang="en-US" dirty="0" smtClean="0"/>
              <a:t>A centralization of power around Stalin</a:t>
            </a:r>
          </a:p>
          <a:p>
            <a:r>
              <a:rPr lang="en-US" dirty="0" smtClean="0"/>
              <a:t>Can be seen as a 3</a:t>
            </a:r>
            <a:r>
              <a:rPr lang="en-US" baseline="30000" dirty="0" smtClean="0"/>
              <a:t>rd</a:t>
            </a:r>
            <a:r>
              <a:rPr lang="en-US" dirty="0" smtClean="0"/>
              <a:t> Soviet Revolution. </a:t>
            </a:r>
            <a:endParaRPr lang="en-US" dirty="0" smtClean="0"/>
          </a:p>
          <a:p>
            <a:r>
              <a:rPr lang="en-US" dirty="0" smtClean="0"/>
              <a:t>Based on the theory that the enemy can be unmasked only through interrogation.</a:t>
            </a:r>
            <a:br>
              <a:rPr lang="en-US" dirty="0" smtClean="0"/>
            </a:br>
            <a:r>
              <a:rPr lang="en-US" dirty="0" smtClean="0"/>
              <a:t>A </a:t>
            </a:r>
            <a:r>
              <a:rPr lang="en-US" b="1" dirty="0" smtClean="0"/>
              <a:t>Troika </a:t>
            </a:r>
            <a:r>
              <a:rPr lang="en-US" dirty="0" smtClean="0"/>
              <a:t>would administer trials.</a:t>
            </a:r>
          </a:p>
          <a:p>
            <a:r>
              <a:rPr lang="en-US" dirty="0" smtClean="0"/>
              <a:t>The Great Terror represents the </a:t>
            </a:r>
            <a:r>
              <a:rPr lang="en-US" b="1" dirty="0" smtClean="0"/>
              <a:t>abandonment</a:t>
            </a:r>
            <a:r>
              <a:rPr lang="en-US" dirty="0" smtClean="0"/>
              <a:t> of Marxism/Leninism and Internationalism.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http://www.st-andrews.ac.uk/~pv/maps/USSR_Nat_82.jpg"/>
          <p:cNvPicPr>
            <a:picLocks noChangeAspect="1" noChangeArrowheads="1"/>
          </p:cNvPicPr>
          <p:nvPr/>
        </p:nvPicPr>
        <p:blipFill>
          <a:blip r:embed="rId2" cstate="print"/>
          <a:srcRect/>
          <a:stretch>
            <a:fillRect/>
          </a:stretch>
        </p:blipFill>
        <p:spPr bwMode="auto">
          <a:xfrm>
            <a:off x="0" y="-21307"/>
            <a:ext cx="9144000" cy="687930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would oppose Collectivization?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Peasants who had done well. </a:t>
            </a:r>
          </a:p>
          <a:p>
            <a:pPr lvl="1"/>
            <a:r>
              <a:rPr lang="en-US" dirty="0" smtClean="0"/>
              <a:t>Some peasants had profited under Lenin. These people were called Kulaks, and they stood to lose with Collectivization.</a:t>
            </a:r>
          </a:p>
          <a:p>
            <a:r>
              <a:rPr lang="en-US" dirty="0" smtClean="0"/>
              <a:t>How does Stalin deal with opposition?</a:t>
            </a:r>
          </a:p>
          <a:p>
            <a:pPr lvl="1">
              <a:buNone/>
            </a:pPr>
            <a:endParaRPr lang="en-US" dirty="0" smtClean="0"/>
          </a:p>
          <a:p>
            <a:r>
              <a:rPr lang="en-US" u="sng" dirty="0" smtClean="0"/>
              <a:t>Kulak Action </a:t>
            </a:r>
            <a:r>
              <a:rPr lang="en-US" dirty="0" smtClean="0"/>
              <a:t>was justified by the “Japanese Threat”.</a:t>
            </a:r>
          </a:p>
          <a:p>
            <a:pPr lvl="1"/>
            <a:r>
              <a:rPr lang="en-US" dirty="0" smtClean="0"/>
              <a:t>About 2 million deported to Siberia. About half died.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to blame for the </a:t>
            </a:r>
            <a:r>
              <a:rPr lang="en-US" b="1" dirty="0" smtClean="0"/>
              <a:t>failure</a:t>
            </a:r>
            <a:r>
              <a:rPr lang="en-US" dirty="0" smtClean="0"/>
              <a:t> of Collectivization?</a:t>
            </a:r>
            <a:endParaRPr lang="en-US" dirty="0"/>
          </a:p>
        </p:txBody>
      </p:sp>
      <p:sp>
        <p:nvSpPr>
          <p:cNvPr id="3" name="Content Placeholder 2"/>
          <p:cNvSpPr>
            <a:spLocks noGrp="1"/>
          </p:cNvSpPr>
          <p:nvPr>
            <p:ph idx="1"/>
          </p:nvPr>
        </p:nvSpPr>
        <p:spPr/>
        <p:txBody>
          <a:bodyPr/>
          <a:lstStyle/>
          <a:p>
            <a:r>
              <a:rPr lang="en-US" dirty="0" smtClean="0"/>
              <a:t>Blame the Polish!!!!</a:t>
            </a:r>
          </a:p>
          <a:p>
            <a:pPr lvl="1"/>
            <a:r>
              <a:rPr lang="en-US" dirty="0" smtClean="0"/>
              <a:t>The Soviets blame the Polish Military Organization (PMO) which hadn’t existed since the 1920s, for having sabotaged collectivization.</a:t>
            </a:r>
          </a:p>
          <a:p>
            <a:pPr lvl="1"/>
            <a:r>
              <a:rPr lang="en-US" dirty="0" smtClean="0"/>
              <a:t>Hundreds of thousands of Poles are arrested and purged from the Ukraine and Belarus.</a:t>
            </a:r>
          </a:p>
          <a:p>
            <a:pPr lvl="1"/>
            <a:endParaRPr lang="en-US" dirty="0" smtClean="0"/>
          </a:p>
          <a:p>
            <a:pPr lvl="1"/>
            <a:r>
              <a:rPr lang="en-US" dirty="0" smtClean="0"/>
              <a:t>The PMO didn’t exist.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924800" cy="1371600"/>
          </a:xfrm>
        </p:spPr>
        <p:txBody>
          <a:bodyPr>
            <a:normAutofit fontScale="77500" lnSpcReduction="20000"/>
          </a:bodyPr>
          <a:lstStyle/>
          <a:p>
            <a:r>
              <a:rPr lang="en-US" dirty="0" smtClean="0"/>
              <a:t>Why there were such large Polish populations in Belarus and the Ukraine:</a:t>
            </a:r>
            <a:br>
              <a:rPr lang="en-US" dirty="0" smtClean="0"/>
            </a:br>
            <a:r>
              <a:rPr lang="en-US" dirty="0" smtClean="0"/>
              <a:t>-- Map of the Kingdom of Poland and the Grand Duchy of Lithuania between 1569 and 1795.</a:t>
            </a:r>
          </a:p>
        </p:txBody>
      </p:sp>
      <p:pic>
        <p:nvPicPr>
          <p:cNvPr id="3074" name="Picture 2"/>
          <p:cNvPicPr>
            <a:picLocks noChangeAspect="1" noChangeArrowheads="1"/>
          </p:cNvPicPr>
          <p:nvPr/>
        </p:nvPicPr>
        <p:blipFill>
          <a:blip r:embed="rId2" cstate="print"/>
          <a:srcRect/>
          <a:stretch>
            <a:fillRect/>
          </a:stretch>
        </p:blipFill>
        <p:spPr bwMode="auto">
          <a:xfrm>
            <a:off x="1066800" y="1291711"/>
            <a:ext cx="7058025" cy="5566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400800" cy="487362"/>
          </a:xfrm>
        </p:spPr>
        <p:txBody>
          <a:bodyPr>
            <a:normAutofit fontScale="90000"/>
          </a:bodyPr>
          <a:lstStyle/>
          <a:p>
            <a:r>
              <a:rPr lang="en-US" dirty="0" err="1" smtClean="0"/>
              <a:t>Ezhov’s</a:t>
            </a:r>
            <a:r>
              <a:rPr lang="en-US" dirty="0" smtClean="0"/>
              <a:t> Iron Glove, 1937</a:t>
            </a:r>
            <a:endParaRPr lang="en-US" dirty="0"/>
          </a:p>
        </p:txBody>
      </p:sp>
      <p:sp>
        <p:nvSpPr>
          <p:cNvPr id="3" name="Content Placeholder 2"/>
          <p:cNvSpPr>
            <a:spLocks noGrp="1"/>
          </p:cNvSpPr>
          <p:nvPr>
            <p:ph idx="1"/>
          </p:nvPr>
        </p:nvSpPr>
        <p:spPr>
          <a:xfrm>
            <a:off x="7391400" y="1600200"/>
            <a:ext cx="1752600" cy="4525963"/>
          </a:xfrm>
        </p:spPr>
        <p:txBody>
          <a:bodyPr>
            <a:normAutofit fontScale="92500" lnSpcReduction="20000"/>
          </a:bodyPr>
          <a:lstStyle/>
          <a:p>
            <a:r>
              <a:rPr lang="en-US" dirty="0" err="1" smtClean="0"/>
              <a:t>Ezhov</a:t>
            </a:r>
            <a:r>
              <a:rPr lang="en-US" dirty="0" smtClean="0"/>
              <a:t> was a high-ranking member of the NKVD during the Great Purges.</a:t>
            </a:r>
            <a:endParaRPr lang="en-US" dirty="0"/>
          </a:p>
        </p:txBody>
      </p:sp>
      <p:pic>
        <p:nvPicPr>
          <p:cNvPr id="5122" name="Picture 2" descr="http://www.soviethistory.org/images/Large/1936/111.jpg"/>
          <p:cNvPicPr>
            <a:picLocks noChangeAspect="1" noChangeArrowheads="1"/>
          </p:cNvPicPr>
          <p:nvPr/>
        </p:nvPicPr>
        <p:blipFill>
          <a:blip r:embed="rId2" cstate="print"/>
          <a:srcRect/>
          <a:stretch>
            <a:fillRect/>
          </a:stretch>
        </p:blipFill>
        <p:spPr bwMode="auto">
          <a:xfrm>
            <a:off x="0" y="504825"/>
            <a:ext cx="7620000" cy="63531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Polish Action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During the Polish Action: 143,810 arrested and accused of espionage for Poland. 111,000 of those were executed.</a:t>
            </a:r>
          </a:p>
          <a:p>
            <a:endParaRPr lang="en-US" dirty="0" smtClean="0"/>
          </a:p>
          <a:p>
            <a:r>
              <a:rPr lang="en-US" dirty="0" smtClean="0"/>
              <a:t>Belarus, 1937: </a:t>
            </a:r>
            <a:r>
              <a:rPr lang="en-US" sz="2800" dirty="0" smtClean="0"/>
              <a:t>19,931 arrests: 17,772 executed. </a:t>
            </a:r>
          </a:p>
          <a:p>
            <a:r>
              <a:rPr lang="en-US" sz="2800" dirty="0" smtClean="0"/>
              <a:t>Number of Poles in Belarus declines by 60,000 during Great Terror.</a:t>
            </a:r>
          </a:p>
          <a:p>
            <a:r>
              <a:rPr lang="en-US" sz="2800" dirty="0" smtClean="0"/>
              <a:t>Poles were only 0.4% of the total population, but accounted for 1/8 of the victims of the Great Terror. About 682,000 Poles were purged.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Because of its location between Soviet Russia and Nazi Germany, Poland could not be neutral in any war for eastern Europe. They would either be defeated by the Germans, or ally with them </a:t>
            </a:r>
          </a:p>
          <a:p>
            <a:r>
              <a:rPr lang="en-US" dirty="0" smtClean="0"/>
              <a:t>and attack the </a:t>
            </a:r>
          </a:p>
          <a:p>
            <a:r>
              <a:rPr lang="en-US" dirty="0" smtClean="0"/>
              <a:t>Soviet Union. </a:t>
            </a:r>
          </a:p>
          <a:p>
            <a:r>
              <a:rPr lang="en-US" dirty="0" smtClean="0"/>
              <a:t>Either way, they</a:t>
            </a:r>
          </a:p>
          <a:p>
            <a:r>
              <a:rPr lang="en-US" dirty="0" smtClean="0"/>
              <a:t> were </a:t>
            </a:r>
            <a:r>
              <a:rPr lang="en-US" dirty="0" err="1" smtClean="0"/>
              <a:t>dispensible</a:t>
            </a:r>
            <a:r>
              <a:rPr lang="en-US" dirty="0" smtClean="0"/>
              <a: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06371" y="2374392"/>
            <a:ext cx="5337629" cy="4483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National Operations</a:t>
            </a:r>
            <a:endParaRPr lang="en-US" dirty="0"/>
          </a:p>
        </p:txBody>
      </p:sp>
      <p:sp>
        <p:nvSpPr>
          <p:cNvPr id="3" name="Content Placeholder 2"/>
          <p:cNvSpPr>
            <a:spLocks noGrp="1"/>
          </p:cNvSpPr>
          <p:nvPr>
            <p:ph idx="1"/>
          </p:nvPr>
        </p:nvSpPr>
        <p:spPr/>
        <p:txBody>
          <a:bodyPr/>
          <a:lstStyle/>
          <a:p>
            <a:r>
              <a:rPr lang="en-US" dirty="0" smtClean="0"/>
              <a:t>Latvian, Estonian and Finnish people also fell victim to National operations.</a:t>
            </a:r>
          </a:p>
          <a:p>
            <a:endParaRPr lang="en-US" dirty="0" smtClean="0"/>
          </a:p>
          <a:p>
            <a:endParaRPr lang="en-US" dirty="0" smtClean="0"/>
          </a:p>
          <a:p>
            <a:r>
              <a:rPr lang="en-US" dirty="0" smtClean="0"/>
              <a:t>By 1938, the Soviet Union had killed </a:t>
            </a:r>
            <a:r>
              <a:rPr lang="en-US" b="1" dirty="0" smtClean="0"/>
              <a:t>1,000 times more people</a:t>
            </a:r>
            <a:r>
              <a:rPr lang="en-US" dirty="0" smtClean="0"/>
              <a:t> on ethnic grounds than Nazi Germany!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stalincult"/>
          <p:cNvPicPr>
            <a:picLocks noChangeAspect="1" noChangeArrowheads="1"/>
          </p:cNvPicPr>
          <p:nvPr/>
        </p:nvPicPr>
        <p:blipFill>
          <a:blip r:embed="rId2" cstate="print"/>
          <a:srcRect/>
          <a:stretch>
            <a:fillRect/>
          </a:stretch>
        </p:blipFill>
        <p:spPr bwMode="auto">
          <a:xfrm>
            <a:off x="0" y="0"/>
            <a:ext cx="5208588" cy="6858000"/>
          </a:xfrm>
          <a:prstGeom prst="rect">
            <a:avLst/>
          </a:prstGeom>
          <a:noFill/>
        </p:spPr>
      </p:pic>
      <p:pic>
        <p:nvPicPr>
          <p:cNvPr id="150531" name="Picture 3" descr="134_196_stalin_statue"/>
          <p:cNvPicPr>
            <a:picLocks noChangeAspect="1" noChangeArrowheads="1"/>
          </p:cNvPicPr>
          <p:nvPr/>
        </p:nvPicPr>
        <p:blipFill>
          <a:blip r:embed="rId3" cstate="print"/>
          <a:srcRect/>
          <a:stretch>
            <a:fillRect/>
          </a:stretch>
        </p:blipFill>
        <p:spPr bwMode="auto">
          <a:xfrm>
            <a:off x="4422775" y="0"/>
            <a:ext cx="4721225"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srcRect/>
          <a:stretch>
            <a:fillRect/>
          </a:stretch>
        </p:blipFill>
        <p:spPr bwMode="auto">
          <a:xfrm>
            <a:off x="533399" y="914400"/>
            <a:ext cx="7891923" cy="5814203"/>
          </a:xfrm>
          <a:prstGeom prst="rect">
            <a:avLst/>
          </a:prstGeom>
          <a:noFill/>
          <a:ln w="9525">
            <a:noFill/>
            <a:miter lim="800000"/>
            <a:headEnd/>
            <a:tailEnd/>
          </a:ln>
          <a:effectLst/>
        </p:spPr>
      </p:pic>
      <p:pic>
        <p:nvPicPr>
          <p:cNvPr id="122883" name="Picture 3"/>
          <p:cNvPicPr>
            <a:picLocks noChangeAspect="1" noChangeArrowheads="1"/>
          </p:cNvPicPr>
          <p:nvPr/>
        </p:nvPicPr>
        <p:blipFill>
          <a:blip r:embed="rId3" cstate="print"/>
          <a:srcRect/>
          <a:stretch>
            <a:fillRect/>
          </a:stretch>
        </p:blipFill>
        <p:spPr bwMode="auto">
          <a:xfrm>
            <a:off x="0" y="0"/>
            <a:ext cx="1336675" cy="290513"/>
          </a:xfrm>
          <a:prstGeom prst="rect">
            <a:avLst/>
          </a:prstGeom>
          <a:noFill/>
          <a:ln w="9525">
            <a:noFill/>
            <a:miter lim="800000"/>
            <a:headEnd/>
            <a:tailEnd/>
          </a:ln>
          <a:effectLst/>
        </p:spPr>
      </p:pic>
      <p:sp>
        <p:nvSpPr>
          <p:cNvPr id="122884" name="Rectangle 4"/>
          <p:cNvSpPr>
            <a:spLocks noGrp="1" noChangeArrowheads="1"/>
          </p:cNvSpPr>
          <p:nvPr>
            <p:ph type="title"/>
          </p:nvPr>
        </p:nvSpPr>
        <p:spPr>
          <a:xfrm>
            <a:off x="900113" y="0"/>
            <a:ext cx="7158037" cy="1412875"/>
          </a:xfrm>
        </p:spPr>
        <p:txBody>
          <a:bodyPr/>
          <a:lstStyle/>
          <a:p>
            <a:r>
              <a:rPr lang="en-US" b="1"/>
              <a:t>Effects of Stalin’s Purges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strips(downLeft)">
                                      <p:cBhvr>
                                        <p:cTn id="7" dur="500"/>
                                        <p:tgtEl>
                                          <p:spTgt spid="122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Nazi Germany Invades Poland</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71600" y="1524000"/>
            <a:ext cx="6949540" cy="4706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Wielun</a:t>
            </a:r>
            <a:r>
              <a:rPr lang="en-US" dirty="0" smtClean="0"/>
              <a:t>, 1. September, 1939</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http://en.paradpobedy.ru/u/image/%D0%93.jpg"/>
          <p:cNvPicPr>
            <a:picLocks noChangeAspect="1" noChangeArrowheads="1"/>
          </p:cNvPicPr>
          <p:nvPr/>
        </p:nvPicPr>
        <p:blipFill>
          <a:blip r:embed="rId3" cstate="print"/>
          <a:srcRect/>
          <a:stretch>
            <a:fillRect/>
          </a:stretch>
        </p:blipFill>
        <p:spPr bwMode="auto">
          <a:xfrm>
            <a:off x="0" y="1295400"/>
            <a:ext cx="8233199" cy="5562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Polish City, </a:t>
            </a:r>
            <a:r>
              <a:rPr lang="en-US" dirty="0" err="1" smtClean="0"/>
              <a:t>Frampol</a:t>
            </a:r>
            <a:r>
              <a:rPr lang="en-US" dirty="0" smtClean="0"/>
              <a:t>, before and after Luftwaffe attack. </a:t>
            </a:r>
            <a:r>
              <a:rPr lang="en-US" smtClean="0"/>
              <a:t>1939.</a:t>
            </a:r>
            <a:endParaRPr lang="en-US"/>
          </a:p>
        </p:txBody>
      </p:sp>
      <p:sp>
        <p:nvSpPr>
          <p:cNvPr id="3" name="Content Placeholder 2"/>
          <p:cNvSpPr>
            <a:spLocks noGrp="1"/>
          </p:cNvSpPr>
          <p:nvPr>
            <p:ph idx="1"/>
          </p:nvPr>
        </p:nvSpPr>
        <p:spPr/>
        <p:txBody>
          <a:bodyPr/>
          <a:lstStyle/>
          <a:p>
            <a:endParaRPr lang="en-US"/>
          </a:p>
        </p:txBody>
      </p:sp>
      <p:pic>
        <p:nvPicPr>
          <p:cNvPr id="2050" name="Picture 2" descr="http://www.elknet.pl/acestory/foto1/frampol.jpg"/>
          <p:cNvPicPr>
            <a:picLocks noChangeAspect="1" noChangeArrowheads="1"/>
          </p:cNvPicPr>
          <p:nvPr/>
        </p:nvPicPr>
        <p:blipFill>
          <a:blip r:embed="rId2" cstate="print"/>
          <a:srcRect/>
          <a:stretch>
            <a:fillRect/>
          </a:stretch>
        </p:blipFill>
        <p:spPr bwMode="auto">
          <a:xfrm>
            <a:off x="0" y="1524000"/>
            <a:ext cx="9175928" cy="4419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stalin_statu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PTV-i1424_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stalin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poster0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stalin_poster"/>
          <p:cNvPicPr>
            <a:picLocks noChangeAspect="1" noChangeArrowheads="1"/>
          </p:cNvPicPr>
          <p:nvPr/>
        </p:nvPicPr>
        <p:blipFill>
          <a:blip r:embed="rId2" cstate="print"/>
          <a:srcRect/>
          <a:stretch>
            <a:fillRect/>
          </a:stretch>
        </p:blipFill>
        <p:spPr bwMode="auto">
          <a:xfrm>
            <a:off x="4430713" y="0"/>
            <a:ext cx="4713287" cy="6858000"/>
          </a:xfrm>
          <a:prstGeom prst="rect">
            <a:avLst/>
          </a:prstGeom>
          <a:noFill/>
        </p:spPr>
      </p:pic>
      <p:pic>
        <p:nvPicPr>
          <p:cNvPr id="39942" name="Picture 6" descr="stalin"/>
          <p:cNvPicPr>
            <a:picLocks noChangeAspect="1" noChangeArrowheads="1"/>
          </p:cNvPicPr>
          <p:nvPr/>
        </p:nvPicPr>
        <p:blipFill>
          <a:blip r:embed="rId3" cstate="print"/>
          <a:srcRect/>
          <a:stretch>
            <a:fillRect/>
          </a:stretch>
        </p:blipFill>
        <p:spPr bwMode="auto">
          <a:xfrm>
            <a:off x="0" y="0"/>
            <a:ext cx="4422775"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Lenin and the New Economic Policy</a:t>
            </a:r>
            <a:endParaRPr lang="en-US" dirty="0"/>
          </a:p>
        </p:txBody>
      </p:sp>
      <p:sp>
        <p:nvSpPr>
          <p:cNvPr id="3" name="Content Placeholder 2"/>
          <p:cNvSpPr>
            <a:spLocks noGrp="1"/>
          </p:cNvSpPr>
          <p:nvPr>
            <p:ph idx="1"/>
          </p:nvPr>
        </p:nvSpPr>
        <p:spPr/>
        <p:txBody>
          <a:bodyPr/>
          <a:lstStyle/>
          <a:p>
            <a:r>
              <a:rPr lang="en-US" dirty="0" smtClean="0"/>
              <a:t>Lenin realized that it did not make sense for the state to have complete control over the economy. He allowed capitalism on a small scale: Peasants could use land as if they owned it and could sell their products at market.</a:t>
            </a:r>
          </a:p>
          <a:p>
            <a:r>
              <a:rPr lang="en-US" dirty="0" smtClean="0"/>
              <a:t>Some people did very well: These were called the NEP men.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Collectivization</a:t>
            </a:r>
            <a:endParaRPr lang="en-US" dirty="0"/>
          </a:p>
        </p:txBody>
      </p:sp>
      <p:sp>
        <p:nvSpPr>
          <p:cNvPr id="3" name="Content Placeholder 2"/>
          <p:cNvSpPr>
            <a:spLocks noGrp="1"/>
          </p:cNvSpPr>
          <p:nvPr>
            <p:ph idx="1"/>
          </p:nvPr>
        </p:nvSpPr>
        <p:spPr/>
        <p:txBody>
          <a:bodyPr>
            <a:normAutofit/>
          </a:bodyPr>
          <a:lstStyle/>
          <a:p>
            <a:r>
              <a:rPr lang="en-US" dirty="0" smtClean="0"/>
              <a:t>Stalin takes total control of the economy.</a:t>
            </a:r>
          </a:p>
          <a:p>
            <a:r>
              <a:rPr lang="en-US" dirty="0" smtClean="0"/>
              <a:t>Collectivization of farms = No private property.</a:t>
            </a:r>
          </a:p>
          <a:p>
            <a:pPr lvl="1"/>
            <a:r>
              <a:rPr lang="en-US" dirty="0" smtClean="0"/>
              <a:t>= state decides what is grown, price, distribution</a:t>
            </a:r>
          </a:p>
          <a:p>
            <a:pPr lvl="1"/>
            <a:r>
              <a:rPr lang="en-US" dirty="0" smtClean="0"/>
              <a:t>By getting rid of the landlord class, the theory was that peasants would work harder, be more efficient and production would go up.</a:t>
            </a:r>
          </a:p>
          <a:p>
            <a:pPr lvl="1"/>
            <a:endParaRPr lang="en-US" dirty="0" smtClean="0"/>
          </a:p>
          <a:p>
            <a:r>
              <a:rPr lang="en-US" sz="2800" b="1" dirty="0" smtClean="0"/>
              <a:t>What do you think of the idea of collectivization?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534</Words>
  <Application>Microsoft Office PowerPoint</Application>
  <PresentationFormat>On-screen Show (4:3)</PresentationFormat>
  <Paragraphs>60</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STALINISM</vt:lpstr>
      <vt:lpstr>Slide 2</vt:lpstr>
      <vt:lpstr>Slide 3</vt:lpstr>
      <vt:lpstr>Slide 4</vt:lpstr>
      <vt:lpstr>Slide 5</vt:lpstr>
      <vt:lpstr>Slide 6</vt:lpstr>
      <vt:lpstr>Slide 7</vt:lpstr>
      <vt:lpstr>Lenin and the New Economic Policy</vt:lpstr>
      <vt:lpstr>Collectivization</vt:lpstr>
      <vt:lpstr>Slide 10</vt:lpstr>
      <vt:lpstr>The Great Terror</vt:lpstr>
      <vt:lpstr>Slide 12</vt:lpstr>
      <vt:lpstr>Who would oppose Collectivization?</vt:lpstr>
      <vt:lpstr>Who to blame for the failure of Collectivization?</vt:lpstr>
      <vt:lpstr>Slide 15</vt:lpstr>
      <vt:lpstr>Ezhov’s Iron Glove, 1937</vt:lpstr>
      <vt:lpstr>Polish Action</vt:lpstr>
      <vt:lpstr>Slide 18</vt:lpstr>
      <vt:lpstr>Other National Operations</vt:lpstr>
      <vt:lpstr>Effects of Stalin’s Purges</vt:lpstr>
      <vt:lpstr>Nazi Germany Invades Poland</vt:lpstr>
      <vt:lpstr>Wielun, 1. September, 1939</vt:lpstr>
      <vt:lpstr>Polish City, Frampol, before and after Luftwaffe attack. 1939.</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GZ0WQM1-DELL</dc:creator>
  <cp:lastModifiedBy>stallman</cp:lastModifiedBy>
  <cp:revision>12</cp:revision>
  <dcterms:created xsi:type="dcterms:W3CDTF">2012-03-22T22:47:55Z</dcterms:created>
  <dcterms:modified xsi:type="dcterms:W3CDTF">2012-04-02T16:29:58Z</dcterms:modified>
</cp:coreProperties>
</file>