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6" r:id="rId7"/>
    <p:sldId id="276" r:id="rId8"/>
    <p:sldId id="267" r:id="rId9"/>
    <p:sldId id="260" r:id="rId10"/>
    <p:sldId id="261" r:id="rId11"/>
    <p:sldId id="262" r:id="rId12"/>
    <p:sldId id="263" r:id="rId13"/>
    <p:sldId id="264" r:id="rId14"/>
    <p:sldId id="268" r:id="rId15"/>
    <p:sldId id="269" r:id="rId16"/>
    <p:sldId id="270" r:id="rId17"/>
    <p:sldId id="271" r:id="rId18"/>
    <p:sldId id="272" r:id="rId19"/>
    <p:sldId id="275"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3E6AA-151F-4157-8834-8E4C0DBF2BB0}"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3E6AA-151F-4157-8834-8E4C0DBF2BB0}"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3E6AA-151F-4157-8834-8E4C0DBF2BB0}"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3E6AA-151F-4157-8834-8E4C0DBF2BB0}"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3E6AA-151F-4157-8834-8E4C0DBF2BB0}"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3E6AA-151F-4157-8834-8E4C0DBF2BB0}"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43E6AA-151F-4157-8834-8E4C0DBF2BB0}" type="datetimeFigureOut">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3E6AA-151F-4157-8834-8E4C0DBF2BB0}" type="datetimeFigureOut">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3E6AA-151F-4157-8834-8E4C0DBF2BB0}" type="datetimeFigureOut">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E6AA-151F-4157-8834-8E4C0DBF2BB0}"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E6AA-151F-4157-8834-8E4C0DBF2BB0}"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B6E2B-98D3-4BE4-963A-107A9D174E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3E6AA-151F-4157-8834-8E4C0DBF2BB0}" type="datetimeFigureOut">
              <a:rPr lang="en-US" smtClean="0"/>
              <a:pPr/>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6E2B-98D3-4BE4-963A-107A9D174E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Africa</a:t>
            </a:r>
            <a:endParaRPr lang="en-US" dirty="0"/>
          </a:p>
        </p:txBody>
      </p:sp>
      <p:sp>
        <p:nvSpPr>
          <p:cNvPr id="3" name="Subtitle 2"/>
          <p:cNvSpPr>
            <a:spLocks noGrp="1"/>
          </p:cNvSpPr>
          <p:nvPr>
            <p:ph type="subTitle" idx="1"/>
          </p:nvPr>
        </p:nvSpPr>
        <p:spPr/>
        <p:txBody>
          <a:bodyPr/>
          <a:lstStyle/>
          <a:p>
            <a:r>
              <a:rPr lang="en-US" dirty="0" smtClean="0"/>
              <a:t>Apartheid and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Charter</a:t>
            </a:r>
            <a:endParaRPr lang="en-US" dirty="0"/>
          </a:p>
        </p:txBody>
      </p:sp>
      <p:sp>
        <p:nvSpPr>
          <p:cNvPr id="3" name="Content Placeholder 2"/>
          <p:cNvSpPr>
            <a:spLocks noGrp="1"/>
          </p:cNvSpPr>
          <p:nvPr>
            <p:ph idx="1"/>
          </p:nvPr>
        </p:nvSpPr>
        <p:spPr/>
        <p:txBody>
          <a:bodyPr/>
          <a:lstStyle/>
          <a:p>
            <a:r>
              <a:rPr lang="en-US" dirty="0" smtClean="0"/>
              <a:t>1955: The African National Congress (ANC) got 50,000 volunteers to go to towns and the countryside to ask people what their “freedom demands” would be for a post apartheid world.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Charter</a:t>
            </a:r>
            <a:endParaRPr lang="en-US" dirty="0"/>
          </a:p>
        </p:txBody>
      </p:sp>
      <p:sp>
        <p:nvSpPr>
          <p:cNvPr id="3" name="Content Placeholder 2"/>
          <p:cNvSpPr>
            <a:spLocks noGrp="1"/>
          </p:cNvSpPr>
          <p:nvPr>
            <p:ph idx="1"/>
          </p:nvPr>
        </p:nvSpPr>
        <p:spPr/>
        <p:txBody>
          <a:bodyPr/>
          <a:lstStyle/>
          <a:p>
            <a:r>
              <a:rPr lang="en-US" dirty="0" smtClean="0"/>
              <a:t>Land for the landless</a:t>
            </a:r>
          </a:p>
          <a:p>
            <a:r>
              <a:rPr lang="en-US" dirty="0" smtClean="0"/>
              <a:t>Better working conditions</a:t>
            </a:r>
          </a:p>
          <a:p>
            <a:r>
              <a:rPr lang="en-US" dirty="0" smtClean="0"/>
              <a:t>Free education</a:t>
            </a:r>
          </a:p>
          <a:p>
            <a:r>
              <a:rPr lang="en-US" dirty="0" smtClean="0"/>
              <a:t>Right to reside and move about freely</a:t>
            </a:r>
          </a:p>
          <a:p>
            <a:r>
              <a:rPr lang="en-US" dirty="0" smtClean="0"/>
              <a:t>Redistribution of wealth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Charter</a:t>
            </a:r>
            <a:endParaRPr lang="en-US" dirty="0"/>
          </a:p>
        </p:txBody>
      </p:sp>
      <p:sp>
        <p:nvSpPr>
          <p:cNvPr id="3" name="Content Placeholder 2"/>
          <p:cNvSpPr>
            <a:spLocks noGrp="1"/>
          </p:cNvSpPr>
          <p:nvPr>
            <p:ph idx="1"/>
          </p:nvPr>
        </p:nvSpPr>
        <p:spPr/>
        <p:txBody>
          <a:bodyPr/>
          <a:lstStyle/>
          <a:p>
            <a:r>
              <a:rPr lang="en-US" dirty="0" smtClean="0"/>
              <a:t>“The national wealth of the country, the heritage of South Africans, shall be restored to the people; the mineral wealth beneath </a:t>
            </a:r>
            <a:r>
              <a:rPr lang="en-US" dirty="0" err="1" smtClean="0"/>
              <a:t>th</a:t>
            </a:r>
            <a:r>
              <a:rPr lang="en-US" dirty="0" smtClean="0"/>
              <a:t> soil, the banks and monopoly industry shall be transferred to the ownership of the people as a whole; all other industry shall be controlled to assist the well-being of the people.”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Support</a:t>
            </a:r>
            <a:endParaRPr lang="en-US" dirty="0"/>
          </a:p>
        </p:txBody>
      </p:sp>
      <p:sp>
        <p:nvSpPr>
          <p:cNvPr id="3" name="Content Placeholder 2"/>
          <p:cNvSpPr>
            <a:spLocks noGrp="1"/>
          </p:cNvSpPr>
          <p:nvPr>
            <p:ph idx="1"/>
          </p:nvPr>
        </p:nvSpPr>
        <p:spPr/>
        <p:txBody>
          <a:bodyPr/>
          <a:lstStyle/>
          <a:p>
            <a:r>
              <a:rPr lang="en-US" dirty="0" smtClean="0"/>
              <a:t>How should the international community react to Apartheid?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0" y="2133600"/>
            <a:ext cx="383924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Boycott</a:t>
            </a:r>
            <a:endParaRPr lang="en-US" dirty="0"/>
          </a:p>
        </p:txBody>
      </p:sp>
      <p:sp>
        <p:nvSpPr>
          <p:cNvPr id="3" name="Content Placeholder 2"/>
          <p:cNvSpPr>
            <a:spLocks noGrp="1"/>
          </p:cNvSpPr>
          <p:nvPr>
            <p:ph idx="1"/>
          </p:nvPr>
        </p:nvSpPr>
        <p:spPr>
          <a:xfrm>
            <a:off x="457200" y="1600200"/>
            <a:ext cx="8229600" cy="5486400"/>
          </a:xfrm>
        </p:spPr>
        <p:txBody>
          <a:bodyPr>
            <a:normAutofit fontScale="92500" lnSpcReduction="10000"/>
          </a:bodyPr>
          <a:lstStyle/>
          <a:p>
            <a:r>
              <a:rPr lang="en-US" dirty="0" smtClean="0"/>
              <a:t>The United Nations began a boycott of South Africa in 1962.</a:t>
            </a:r>
          </a:p>
          <a:p>
            <a:endParaRPr lang="en-US" dirty="0"/>
          </a:p>
          <a:p>
            <a:r>
              <a:rPr lang="en-US" dirty="0" smtClean="0"/>
              <a:t>In the ‘80s and ‘90s, attention to the Apartheid regime increased, and people began a boycott of S. African, goods and companies doing business with South Africa.</a:t>
            </a:r>
          </a:p>
          <a:p>
            <a:endParaRPr lang="en-US" dirty="0" smtClean="0"/>
          </a:p>
          <a:p>
            <a:r>
              <a:rPr lang="en-US" dirty="0" smtClean="0"/>
              <a:t>Moral Pressure: S.A. wealth created from Apartheid system	</a:t>
            </a:r>
          </a:p>
          <a:p>
            <a:r>
              <a:rPr lang="en-US" dirty="0" smtClean="0"/>
              <a:t>Economic Pressure: losing business to boycott.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Boycott of S.A. Sports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458172"/>
            <a:ext cx="3733800" cy="499025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800600" y="1219200"/>
            <a:ext cx="4343400" cy="28956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810000" y="4267199"/>
            <a:ext cx="3843960" cy="2590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of Power</a:t>
            </a:r>
            <a:br>
              <a:rPr lang="en-US" dirty="0" smtClean="0"/>
            </a:br>
            <a:r>
              <a:rPr lang="en-US" dirty="0" smtClean="0"/>
              <a:t>1990-1994</a:t>
            </a:r>
            <a:endParaRPr lang="en-US" dirty="0"/>
          </a:p>
        </p:txBody>
      </p:sp>
      <p:sp>
        <p:nvSpPr>
          <p:cNvPr id="3" name="Content Placeholder 2"/>
          <p:cNvSpPr>
            <a:spLocks noGrp="1"/>
          </p:cNvSpPr>
          <p:nvPr>
            <p:ph idx="1"/>
          </p:nvPr>
        </p:nvSpPr>
        <p:spPr/>
        <p:txBody>
          <a:bodyPr/>
          <a:lstStyle/>
          <a:p>
            <a:r>
              <a:rPr lang="en-US" dirty="0" smtClean="0"/>
              <a:t>Mandela was released from prison in 1990, and resumed his campaign to end apartheid, which began being slowly dismantled.</a:t>
            </a:r>
          </a:p>
          <a:p>
            <a:r>
              <a:rPr lang="en-US" dirty="0" smtClean="0"/>
              <a:t>By 1994, South Africa was preparing to have all-race elections.</a:t>
            </a:r>
          </a:p>
          <a:p>
            <a:endParaRPr lang="en-US" dirty="0"/>
          </a:p>
          <a:p>
            <a:r>
              <a:rPr lang="en-US" dirty="0" smtClean="0"/>
              <a:t>Nelson Mandela was elected the first African president of South Africa in 1994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Pyrrhic Victory</a:t>
            </a:r>
            <a:endParaRPr lang="en-US" dirty="0"/>
          </a:p>
        </p:txBody>
      </p:sp>
      <p:sp>
        <p:nvSpPr>
          <p:cNvPr id="3" name="Content Placeholder 2"/>
          <p:cNvSpPr>
            <a:spLocks noGrp="1"/>
          </p:cNvSpPr>
          <p:nvPr>
            <p:ph idx="1"/>
          </p:nvPr>
        </p:nvSpPr>
        <p:spPr/>
        <p:txBody>
          <a:bodyPr/>
          <a:lstStyle/>
          <a:p>
            <a:r>
              <a:rPr lang="en-US" dirty="0" smtClean="0"/>
              <a:t>Apartheid was ended and political power was transferred to the ANC.</a:t>
            </a:r>
          </a:p>
          <a:p>
            <a:endParaRPr lang="en-US" dirty="0"/>
          </a:p>
          <a:p>
            <a:pPr>
              <a:buNone/>
            </a:pPr>
            <a:r>
              <a:rPr lang="en-US" dirty="0" smtClean="0"/>
              <a:t>But, this did not mean that all of the problems were solved…</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Power</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smtClean="0"/>
              <a:t>The central bank was made autonomous (not under control of the ANC government)</a:t>
            </a:r>
          </a:p>
          <a:p>
            <a:pPr lvl="1"/>
            <a:r>
              <a:rPr lang="en-US" dirty="0" smtClean="0"/>
              <a:t>Prevented redistribution of land</a:t>
            </a:r>
          </a:p>
          <a:p>
            <a:r>
              <a:rPr lang="en-US" dirty="0" smtClean="0"/>
              <a:t>Constitution to protect private property</a:t>
            </a:r>
          </a:p>
          <a:p>
            <a:r>
              <a:rPr lang="en-US" dirty="0" smtClean="0"/>
              <a:t>Last Minute GATT agreement: Illegal to subsidize auto plants and textile factories</a:t>
            </a:r>
          </a:p>
          <a:p>
            <a:r>
              <a:rPr lang="en-US" dirty="0" smtClean="0"/>
              <a:t>No free AIDS medicine: violates intellectual property rights.</a:t>
            </a:r>
          </a:p>
          <a:p>
            <a:r>
              <a:rPr lang="en-US" dirty="0" smtClean="0"/>
              <a:t>IMF agreements: -- Wage restraint – can’t raise wages</a:t>
            </a:r>
          </a:p>
          <a:p>
            <a:pPr lvl="2"/>
            <a:r>
              <a:rPr lang="en-US" dirty="0" smtClean="0"/>
              <a:t>Service Debts from Apartheid era: No money for housing projects, free electricity</a:t>
            </a:r>
            <a:r>
              <a:rPr lang="en-US" dirty="0"/>
              <a:t> </a:t>
            </a:r>
            <a:r>
              <a:rPr lang="en-US" dirty="0" smtClean="0"/>
              <a:t>and water projects.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18" charset="-78"/>
                <a:cs typeface="Andalus" pitchFamily="18" charset="-78"/>
              </a:rPr>
              <a:t>Trickle Down?</a:t>
            </a:r>
            <a:endParaRPr lang="en-US" dirty="0">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US" sz="4000" dirty="0" smtClean="0"/>
              <a:t>Rather than redistribute wealth, the ANC decided on a policy of pursuing foreign investors who would create new wealth, which would trickle down to the poor.</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Breakup of the British Empire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365" y="1219200"/>
            <a:ext cx="9105635" cy="5463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5">
                <a:lumMod val="20000"/>
                <a:lumOff val="80000"/>
              </a:schemeClr>
            </a:gs>
            <a:gs pos="53000">
              <a:srgbClr val="D4DEFF"/>
            </a:gs>
            <a:gs pos="83000">
              <a:srgbClr val="D4DEFF"/>
            </a:gs>
            <a:gs pos="100000">
              <a:srgbClr val="96AB94"/>
            </a:gs>
          </a:gsLst>
          <a:lin ang="5400000" scaled="0"/>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915400" cy="7239000"/>
          </a:xfrm>
        </p:spPr>
        <p:txBody>
          <a:bodyPr>
            <a:normAutofit fontScale="92500" lnSpcReduction="10000"/>
          </a:bodyPr>
          <a:lstStyle/>
          <a:p>
            <a:r>
              <a:rPr lang="en-US" dirty="0" smtClean="0"/>
              <a:t>Since 1994, the year the ANC took power, </a:t>
            </a:r>
            <a:r>
              <a:rPr lang="en-US" dirty="0" err="1" smtClean="0"/>
              <a:t>th</a:t>
            </a:r>
            <a:r>
              <a:rPr lang="en-US" dirty="0" smtClean="0"/>
              <a:t> </a:t>
            </a:r>
            <a:r>
              <a:rPr lang="en-US" dirty="0" err="1" smtClean="0"/>
              <a:t>enumber</a:t>
            </a:r>
            <a:r>
              <a:rPr lang="en-US" dirty="0" smtClean="0"/>
              <a:t> of people living on less than $1 a day had doubled from 2 million to 4 million in 2006.</a:t>
            </a:r>
          </a:p>
          <a:p>
            <a:r>
              <a:rPr lang="en-US" dirty="0" smtClean="0"/>
              <a:t>Between 1991 and 2002, the unemployment fro black South </a:t>
            </a:r>
            <a:r>
              <a:rPr lang="en-US" dirty="0" err="1" smtClean="0"/>
              <a:t>Africns</a:t>
            </a:r>
            <a:r>
              <a:rPr lang="en-US" dirty="0" smtClean="0"/>
              <a:t> doubled (23% - 48%)</a:t>
            </a:r>
          </a:p>
          <a:p>
            <a:r>
              <a:rPr lang="en-US" dirty="0" smtClean="0"/>
              <a:t>Of South Africa’s 35 million black citizens, only five thousand earn more than $60,000/year. The number of whites in the same income bracket is 20x higher.</a:t>
            </a:r>
          </a:p>
          <a:p>
            <a:r>
              <a:rPr lang="en-US" dirty="0" smtClean="0"/>
              <a:t>The ANC has built 1.8 million homes since 1994. At the same time, 2 million people became homeless.</a:t>
            </a:r>
          </a:p>
          <a:p>
            <a:r>
              <a:rPr lang="en-US" dirty="0" smtClean="0"/>
              <a:t>1 million people were evicted from their farms in the first decade of democracy.</a:t>
            </a:r>
          </a:p>
          <a:p>
            <a:r>
              <a:rPr lang="en-US" dirty="0" smtClean="0"/>
              <a:t>The number of shack dwellers has risen by 50%. In 2006, more than ¼ of South Africans lived in shacks located in shantytowns with no running water.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South Africa</a:t>
            </a:r>
            <a:endParaRPr lang="en-US" dirty="0"/>
          </a:p>
        </p:txBody>
      </p:sp>
      <p:sp>
        <p:nvSpPr>
          <p:cNvPr id="3" name="Content Placeholder 2"/>
          <p:cNvSpPr>
            <a:spLocks noGrp="1"/>
          </p:cNvSpPr>
          <p:nvPr>
            <p:ph idx="1"/>
          </p:nvPr>
        </p:nvSpPr>
        <p:spPr>
          <a:xfrm>
            <a:off x="533400" y="762000"/>
            <a:ext cx="8229600" cy="4525963"/>
          </a:xfrm>
        </p:spPr>
        <p:txBody>
          <a:bodyPr/>
          <a:lstStyle/>
          <a:p>
            <a:r>
              <a:rPr lang="en-US" dirty="0" smtClean="0"/>
              <a:t>Wealthiest country in Africa</a:t>
            </a:r>
          </a:p>
          <a:p>
            <a:pPr lvl="2"/>
            <a:r>
              <a:rPr lang="en-US" dirty="0" smtClean="0"/>
              <a:t>Gold, diamond, coal, uranium mining</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066800" y="1790700"/>
            <a:ext cx="72390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Apartheid Laws</a:t>
            </a:r>
            <a:endParaRPr lang="en-US" dirty="0"/>
          </a:p>
        </p:txBody>
      </p:sp>
      <p:sp>
        <p:nvSpPr>
          <p:cNvPr id="3" name="Content Placeholder 2"/>
          <p:cNvSpPr>
            <a:spLocks noGrp="1"/>
          </p:cNvSpPr>
          <p:nvPr>
            <p:ph idx="1"/>
          </p:nvPr>
        </p:nvSpPr>
        <p:spPr/>
        <p:txBody>
          <a:bodyPr/>
          <a:lstStyle/>
          <a:p>
            <a:r>
              <a:rPr lang="en-US" dirty="0" smtClean="0"/>
              <a:t>In 1948, to strengthen control over South Africa in the face of a weakened British empire, the British and Boer minority enacted apartheid (apartness) laws.</a:t>
            </a:r>
          </a:p>
          <a:p>
            <a:endParaRPr lang="en-US" dirty="0"/>
          </a:p>
          <a:p>
            <a:r>
              <a:rPr lang="en-US" dirty="0" smtClean="0"/>
              <a:t>By 1950, the African National Congress (ANC) began a campaign of organized civil disobedience to resist these laws.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Apartheid Laws</a:t>
            </a:r>
            <a:endParaRPr lang="en-US" dirty="0"/>
          </a:p>
        </p:txBody>
      </p:sp>
      <p:sp>
        <p:nvSpPr>
          <p:cNvPr id="3" name="Content Placeholder 2"/>
          <p:cNvSpPr>
            <a:spLocks noGrp="1"/>
          </p:cNvSpPr>
          <p:nvPr>
            <p:ph idx="1"/>
          </p:nvPr>
        </p:nvSpPr>
        <p:spPr>
          <a:xfrm>
            <a:off x="304800" y="685800"/>
            <a:ext cx="8839200" cy="6400800"/>
          </a:xfrm>
        </p:spPr>
        <p:txBody>
          <a:bodyPr>
            <a:normAutofit fontScale="85000" lnSpcReduction="20000"/>
          </a:bodyPr>
          <a:lstStyle/>
          <a:p>
            <a:r>
              <a:rPr lang="en-US" dirty="0" smtClean="0"/>
              <a:t>Creating </a:t>
            </a:r>
            <a:r>
              <a:rPr lang="en-US" b="1" dirty="0" smtClean="0"/>
              <a:t>reservations</a:t>
            </a:r>
            <a:r>
              <a:rPr lang="en-US" dirty="0" smtClean="0"/>
              <a:t> or “homelands” for black Africans </a:t>
            </a:r>
            <a:r>
              <a:rPr lang="en-US" sz="3100" dirty="0" smtClean="0"/>
              <a:t>(~13% of land for about 90% of the population</a:t>
            </a:r>
            <a:r>
              <a:rPr lang="en-US" dirty="0" smtClean="0"/>
              <a:t>)</a:t>
            </a:r>
          </a:p>
          <a:p>
            <a:pPr lvl="1"/>
            <a:r>
              <a:rPr lang="en-US" dirty="0" smtClean="0"/>
              <a:t>Black Africans couldn’t visit another “homeland” for more than 72 hours without a permit</a:t>
            </a:r>
          </a:p>
          <a:p>
            <a:r>
              <a:rPr lang="en-US" b="1" dirty="0" smtClean="0"/>
              <a:t>No intermarriage </a:t>
            </a:r>
            <a:r>
              <a:rPr lang="en-US" dirty="0" smtClean="0"/>
              <a:t>btw. Whites and blacks</a:t>
            </a:r>
          </a:p>
          <a:p>
            <a:r>
              <a:rPr lang="en-US" dirty="0" smtClean="0"/>
              <a:t>Separate residential areas</a:t>
            </a:r>
          </a:p>
          <a:p>
            <a:r>
              <a:rPr lang="en-US" b="1" dirty="0" smtClean="0"/>
              <a:t>pass books:</a:t>
            </a:r>
            <a:r>
              <a:rPr lang="en-US" dirty="0" smtClean="0"/>
              <a:t> which includes their work, homeland, race. If caught without </a:t>
            </a:r>
            <a:r>
              <a:rPr lang="en-US" dirty="0" err="1" smtClean="0"/>
              <a:t>passbook,arrest</a:t>
            </a:r>
            <a:r>
              <a:rPr lang="en-US" dirty="0" smtClean="0"/>
              <a:t> and fine were possible.</a:t>
            </a:r>
          </a:p>
          <a:p>
            <a:r>
              <a:rPr lang="en-US" b="1" dirty="0" smtClean="0"/>
              <a:t>Education</a:t>
            </a:r>
            <a:r>
              <a:rPr lang="en-US" dirty="0" smtClean="0"/>
              <a:t> was limited and to be suited the "nature and requirements of the black people". Its aim was to prevent Africans receiving an education that would lead them to aspire to positions they wouldn't be allowed to hold in society.</a:t>
            </a:r>
          </a:p>
          <a:p>
            <a:r>
              <a:rPr lang="en-US" dirty="0" smtClean="0"/>
              <a:t>Restrictions on owning land.</a:t>
            </a:r>
          </a:p>
          <a:p>
            <a:r>
              <a:rPr lang="en-US" dirty="0" smtClean="0"/>
              <a:t>Unequal labor laws</a:t>
            </a:r>
          </a:p>
          <a:p>
            <a:r>
              <a:rPr lang="en-US" dirty="0" smtClean="0"/>
              <a:t>Any African could be detained for successive 90-day periods if suspected of a crime or of having information.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Homelands</a:t>
            </a:r>
            <a:endParaRPr lang="en-US" dirty="0"/>
          </a:p>
        </p:txBody>
      </p:sp>
      <p:sp>
        <p:nvSpPr>
          <p:cNvPr id="3" name="Content Placeholder 2"/>
          <p:cNvSpPr>
            <a:spLocks noGrp="1"/>
          </p:cNvSpPr>
          <p:nvPr>
            <p:ph idx="1"/>
          </p:nvPr>
        </p:nvSpPr>
        <p:spPr>
          <a:xfrm>
            <a:off x="0" y="914400"/>
            <a:ext cx="8229600" cy="5943600"/>
          </a:xfrm>
        </p:spPr>
        <p:txBody>
          <a:bodyPr>
            <a:normAutofit lnSpcReduction="10000"/>
          </a:bodyPr>
          <a:lstStyle/>
          <a:p>
            <a:r>
              <a:rPr lang="en-US" dirty="0" smtClean="0"/>
              <a:t>Under the homelands system, blacks would no longer be citizens of South Africa; they would instead become citizens of the independent homelands who merely worked in South Africa as foreign migrant</a:t>
            </a:r>
            <a:br>
              <a:rPr lang="en-US" dirty="0" smtClean="0"/>
            </a:br>
            <a:r>
              <a:rPr lang="en-US" dirty="0" smtClean="0"/>
              <a:t>laborers on temporary work </a:t>
            </a:r>
            <a:br>
              <a:rPr lang="en-US" dirty="0" smtClean="0"/>
            </a:br>
            <a:r>
              <a:rPr lang="en-US" dirty="0" smtClean="0"/>
              <a:t>permits.</a:t>
            </a:r>
          </a:p>
          <a:p>
            <a:r>
              <a:rPr lang="en-US" dirty="0" smtClean="0"/>
              <a:t>Many black South Africans</a:t>
            </a:r>
            <a:br>
              <a:rPr lang="en-US" dirty="0" smtClean="0"/>
            </a:br>
            <a:r>
              <a:rPr lang="en-US" dirty="0" smtClean="0"/>
              <a:t> who had never resided in</a:t>
            </a:r>
            <a:br>
              <a:rPr lang="en-US" dirty="0" smtClean="0"/>
            </a:br>
            <a:r>
              <a:rPr lang="en-US" dirty="0" smtClean="0"/>
              <a:t> their identified homeland</a:t>
            </a:r>
            <a:br>
              <a:rPr lang="en-US" dirty="0" smtClean="0"/>
            </a:br>
            <a:r>
              <a:rPr lang="en-US" dirty="0" smtClean="0"/>
              <a:t> were nonetheless forcibly</a:t>
            </a:r>
            <a:br>
              <a:rPr lang="en-US" dirty="0" smtClean="0"/>
            </a:br>
            <a:r>
              <a:rPr lang="en-US" dirty="0" smtClean="0"/>
              <a:t> removed from the cities to</a:t>
            </a:r>
            <a:br>
              <a:rPr lang="en-US" dirty="0" smtClean="0"/>
            </a:br>
            <a:r>
              <a:rPr lang="en-US" dirty="0" smtClean="0"/>
              <a:t> the homelands.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257800" y="2780995"/>
            <a:ext cx="3352800" cy="4077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08344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Removals</a:t>
            </a:r>
            <a:endParaRPr lang="en-US" dirty="0"/>
          </a:p>
        </p:txBody>
      </p:sp>
      <p:sp>
        <p:nvSpPr>
          <p:cNvPr id="3" name="Content Placeholder 2"/>
          <p:cNvSpPr>
            <a:spLocks noGrp="1"/>
          </p:cNvSpPr>
          <p:nvPr>
            <p:ph idx="1"/>
          </p:nvPr>
        </p:nvSpPr>
        <p:spPr/>
        <p:txBody>
          <a:bodyPr/>
          <a:lstStyle/>
          <a:p>
            <a:r>
              <a:rPr lang="en-US" dirty="0" smtClean="0"/>
              <a:t>Black Africans living in cities and outside “homelands” were forcibly removed in the ‘50s, ‘60s and ‘70s.</a:t>
            </a:r>
          </a:p>
          <a:p>
            <a:endParaRPr lang="en-US" dirty="0"/>
          </a:p>
          <a:p>
            <a:pPr lvl="8"/>
            <a:r>
              <a:rPr lang="en-US" sz="2800" dirty="0" smtClean="0"/>
              <a:t>In the 1950s, 60,000 people were removed from Johannesburg to form the township of Soweto.</a:t>
            </a:r>
            <a:endParaRPr lang="en-US" sz="2800" dirty="0"/>
          </a:p>
        </p:txBody>
      </p:sp>
      <p:pic>
        <p:nvPicPr>
          <p:cNvPr id="4098" name="Picture 2"/>
          <p:cNvPicPr>
            <a:picLocks noChangeAspect="1" noChangeArrowheads="1"/>
          </p:cNvPicPr>
          <p:nvPr/>
        </p:nvPicPr>
        <p:blipFill>
          <a:blip r:embed="rId2" cstate="print"/>
          <a:srcRect/>
          <a:stretch>
            <a:fillRect/>
          </a:stretch>
        </p:blipFill>
        <p:spPr bwMode="auto">
          <a:xfrm>
            <a:off x="0" y="3276600"/>
            <a:ext cx="4368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Apartheid</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r>
              <a:rPr lang="en-US" dirty="0" smtClean="0"/>
              <a:t>The African National Congress (ANC) began a campaign of  civil disobedience in the 1950s. </a:t>
            </a:r>
          </a:p>
          <a:p>
            <a:endParaRPr lang="en-US" dirty="0"/>
          </a:p>
          <a:p>
            <a:r>
              <a:rPr lang="en-US" dirty="0" smtClean="0"/>
              <a:t>Nelson Mandela </a:t>
            </a:r>
          </a:p>
          <a:p>
            <a:pPr lvl="1"/>
            <a:r>
              <a:rPr lang="en-US" dirty="0" smtClean="0"/>
              <a:t>Involved in the ANC resistance </a:t>
            </a:r>
          </a:p>
          <a:p>
            <a:pPr lvl="1">
              <a:buNone/>
            </a:pPr>
            <a:r>
              <a:rPr lang="en-US" dirty="0"/>
              <a:t> </a:t>
            </a:r>
            <a:r>
              <a:rPr lang="en-US" dirty="0" smtClean="0"/>
              <a:t>	to apartheid.</a:t>
            </a:r>
          </a:p>
          <a:p>
            <a:pPr lvl="1">
              <a:buNone/>
            </a:pPr>
            <a:r>
              <a:rPr lang="en-US" dirty="0" smtClean="0"/>
              <a:t>1960 – ANC is outlawed</a:t>
            </a:r>
          </a:p>
          <a:p>
            <a:pPr lvl="1">
              <a:buNone/>
            </a:pPr>
            <a:r>
              <a:rPr lang="en-US" dirty="0" smtClean="0"/>
              <a:t>1962 – Mandela is arrested and</a:t>
            </a:r>
          </a:p>
          <a:p>
            <a:pPr lvl="1">
              <a:buNone/>
            </a:pPr>
            <a:r>
              <a:rPr lang="en-US" dirty="0" smtClean="0"/>
              <a:t>In 1964 was sentenced to life</a:t>
            </a:r>
          </a:p>
          <a:p>
            <a:pPr lvl="1">
              <a:buNone/>
            </a:pPr>
            <a:r>
              <a:rPr lang="en-US" dirty="0" smtClean="0"/>
              <a:t>In prison for plotting to overthrow</a:t>
            </a:r>
          </a:p>
          <a:p>
            <a:pPr lvl="1">
              <a:buNone/>
            </a:pPr>
            <a:r>
              <a:rPr lang="en-US" dirty="0" smtClean="0"/>
              <a:t>The </a:t>
            </a:r>
            <a:r>
              <a:rPr lang="en-US" dirty="0" err="1" smtClean="0"/>
              <a:t>gov’t</a:t>
            </a:r>
            <a:r>
              <a:rPr lang="en-US" dirty="0" smtClean="0"/>
              <a:t>.</a:t>
            </a:r>
          </a:p>
          <a:p>
            <a:endParaRPr lang="en-US" dirty="0"/>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096000" y="2835712"/>
            <a:ext cx="3048000" cy="402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852</Words>
  <Application>Microsoft Office PowerPoint</Application>
  <PresentationFormat>On-screen Show (4:3)</PresentationFormat>
  <Paragraphs>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South Africa</vt:lpstr>
      <vt:lpstr>Breakup of the British Empire</vt:lpstr>
      <vt:lpstr>South Africa</vt:lpstr>
      <vt:lpstr>Apartheid Laws</vt:lpstr>
      <vt:lpstr>Apartheid Laws</vt:lpstr>
      <vt:lpstr>Homelands</vt:lpstr>
      <vt:lpstr>Slide 7</vt:lpstr>
      <vt:lpstr>Forced Removals</vt:lpstr>
      <vt:lpstr>Resistance to Apartheid</vt:lpstr>
      <vt:lpstr>Freedom Charter</vt:lpstr>
      <vt:lpstr>Freedom Charter</vt:lpstr>
      <vt:lpstr>Freedom Charter</vt:lpstr>
      <vt:lpstr>International Support</vt:lpstr>
      <vt:lpstr>International Boycott</vt:lpstr>
      <vt:lpstr>Boycott of S.A. Sports</vt:lpstr>
      <vt:lpstr>Transition of Power 1990-1994</vt:lpstr>
      <vt:lpstr>Pyrrhic Victory</vt:lpstr>
      <vt:lpstr>Economic Power</vt:lpstr>
      <vt:lpstr>Trickle Down?</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Africa</dc:title>
  <dc:creator>stallman</dc:creator>
  <cp:lastModifiedBy>GZ0WQM1-DELL</cp:lastModifiedBy>
  <cp:revision>18</cp:revision>
  <dcterms:created xsi:type="dcterms:W3CDTF">2011-05-11T15:39:06Z</dcterms:created>
  <dcterms:modified xsi:type="dcterms:W3CDTF">2012-04-16T19:54:20Z</dcterms:modified>
</cp:coreProperties>
</file>