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8" r:id="rId2"/>
    <p:sldId id="289" r:id="rId3"/>
    <p:sldId id="290" r:id="rId4"/>
    <p:sldId id="287" r:id="rId5"/>
    <p:sldId id="292" r:id="rId6"/>
    <p:sldId id="291" r:id="rId7"/>
    <p:sldId id="256" r:id="rId8"/>
    <p:sldId id="286" r:id="rId9"/>
    <p:sldId id="281" r:id="rId10"/>
    <p:sldId id="280" r:id="rId11"/>
    <p:sldId id="257" r:id="rId12"/>
    <p:sldId id="279" r:id="rId13"/>
    <p:sldId id="273" r:id="rId14"/>
    <p:sldId id="258" r:id="rId15"/>
    <p:sldId id="265" r:id="rId16"/>
    <p:sldId id="266" r:id="rId17"/>
    <p:sldId id="259" r:id="rId18"/>
    <p:sldId id="274" r:id="rId19"/>
    <p:sldId id="275" r:id="rId20"/>
    <p:sldId id="267" r:id="rId21"/>
    <p:sldId id="268" r:id="rId22"/>
    <p:sldId id="276" r:id="rId23"/>
    <p:sldId id="260" r:id="rId24"/>
    <p:sldId id="278" r:id="rId25"/>
    <p:sldId id="269" r:id="rId26"/>
    <p:sldId id="262" r:id="rId27"/>
    <p:sldId id="277" r:id="rId28"/>
    <p:sldId id="263" r:id="rId29"/>
    <p:sldId id="264" r:id="rId30"/>
    <p:sldId id="271" r:id="rId31"/>
    <p:sldId id="270" r:id="rId32"/>
    <p:sldId id="272" r:id="rId33"/>
    <p:sldId id="283"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DEBBD-9AD3-4B96-B3F2-482D4B6F801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89E4105-B6CF-49A0-9261-39D41CB28FEE}">
      <dgm:prSet phldrT="[Text]"/>
      <dgm:spPr/>
      <dgm:t>
        <a:bodyPr/>
        <a:lstStyle/>
        <a:p>
          <a:r>
            <a:rPr lang="en-US" dirty="0" smtClean="0"/>
            <a:t>1920s</a:t>
          </a:r>
        </a:p>
        <a:p>
          <a:r>
            <a:rPr lang="en-US" dirty="0" smtClean="0"/>
            <a:t>Culture wars</a:t>
          </a:r>
          <a:endParaRPr lang="en-US" dirty="0"/>
        </a:p>
      </dgm:t>
    </dgm:pt>
    <dgm:pt modelId="{8F90B457-143A-4712-9A04-D05CFA3CC60A}" type="parTrans" cxnId="{EAB3DDC1-F0D9-41FD-8D39-4FB150119244}">
      <dgm:prSet/>
      <dgm:spPr/>
      <dgm:t>
        <a:bodyPr/>
        <a:lstStyle/>
        <a:p>
          <a:endParaRPr lang="en-US"/>
        </a:p>
      </dgm:t>
    </dgm:pt>
    <dgm:pt modelId="{8350EB0D-6CB9-4D3D-A4CF-E7D9BC55AF6D}" type="sibTrans" cxnId="{EAB3DDC1-F0D9-41FD-8D39-4FB150119244}">
      <dgm:prSet/>
      <dgm:spPr/>
      <dgm:t>
        <a:bodyPr/>
        <a:lstStyle/>
        <a:p>
          <a:endParaRPr lang="en-US"/>
        </a:p>
      </dgm:t>
    </dgm:pt>
    <dgm:pt modelId="{E9F235AF-ED04-4C70-8FDD-2DEF256F1C82}">
      <dgm:prSet phldrT="[Text]" custT="1"/>
      <dgm:spPr/>
      <dgm:t>
        <a:bodyPr/>
        <a:lstStyle/>
        <a:p>
          <a:r>
            <a:rPr lang="en-US" sz="1800" dirty="0" smtClean="0"/>
            <a:t>Isolation</a:t>
          </a:r>
        </a:p>
        <a:p>
          <a:r>
            <a:rPr lang="en-US" sz="1800" dirty="0" smtClean="0"/>
            <a:t> v. </a:t>
          </a:r>
        </a:p>
        <a:p>
          <a:r>
            <a:rPr lang="en-US" sz="1800" dirty="0" err="1" smtClean="0"/>
            <a:t>pluralismnism</a:t>
          </a:r>
          <a:r>
            <a:rPr lang="en-US" sz="1800" dirty="0" smtClean="0"/>
            <a:t> </a:t>
          </a:r>
          <a:endParaRPr lang="en-US" sz="1400" dirty="0" smtClean="0"/>
        </a:p>
        <a:p>
          <a:endParaRPr lang="en-US" sz="800" dirty="0"/>
        </a:p>
      </dgm:t>
    </dgm:pt>
    <dgm:pt modelId="{818B1A14-8B4A-4A19-ADC3-3EE1D777C69B}" type="parTrans" cxnId="{1E640186-0A31-4FB4-ACF0-E4A5C2BBD731}">
      <dgm:prSet/>
      <dgm:spPr/>
      <dgm:t>
        <a:bodyPr/>
        <a:lstStyle/>
        <a:p>
          <a:endParaRPr lang="en-US"/>
        </a:p>
      </dgm:t>
    </dgm:pt>
    <dgm:pt modelId="{A46FED25-3680-4888-A46C-887B8157B6A7}" type="sibTrans" cxnId="{1E640186-0A31-4FB4-ACF0-E4A5C2BBD731}">
      <dgm:prSet/>
      <dgm:spPr/>
      <dgm:t>
        <a:bodyPr/>
        <a:lstStyle/>
        <a:p>
          <a:endParaRPr lang="en-US"/>
        </a:p>
      </dgm:t>
    </dgm:pt>
    <dgm:pt modelId="{3437A8A5-DD83-4AD4-93C1-02B35570BC65}">
      <dgm:prSet phldrT="[Text]" custT="1"/>
      <dgm:spPr/>
      <dgm:t>
        <a:bodyPr/>
        <a:lstStyle/>
        <a:p>
          <a:r>
            <a:rPr lang="en-US" sz="2000" dirty="0" smtClean="0"/>
            <a:t>Cosmopolitanism </a:t>
          </a:r>
        </a:p>
        <a:p>
          <a:r>
            <a:rPr lang="en-US" sz="2000" dirty="0" smtClean="0"/>
            <a:t>v.</a:t>
          </a:r>
        </a:p>
        <a:p>
          <a:r>
            <a:rPr lang="en-US" sz="2000" dirty="0" smtClean="0"/>
            <a:t> provincialism</a:t>
          </a:r>
          <a:endParaRPr lang="en-US" sz="2000" dirty="0"/>
        </a:p>
      </dgm:t>
    </dgm:pt>
    <dgm:pt modelId="{D9BCCCA9-A031-4AA5-BFFB-4D756B9592EA}" type="parTrans" cxnId="{63B09FC9-F0F5-4D7C-8CED-A22A83F1FF33}">
      <dgm:prSet/>
      <dgm:spPr/>
      <dgm:t>
        <a:bodyPr/>
        <a:lstStyle/>
        <a:p>
          <a:endParaRPr lang="en-US"/>
        </a:p>
      </dgm:t>
    </dgm:pt>
    <dgm:pt modelId="{B0CB3A9C-5FFF-4A82-9EA1-48BC38D864F2}" type="sibTrans" cxnId="{63B09FC9-F0F5-4D7C-8CED-A22A83F1FF33}">
      <dgm:prSet/>
      <dgm:spPr/>
      <dgm:t>
        <a:bodyPr/>
        <a:lstStyle/>
        <a:p>
          <a:endParaRPr lang="en-US"/>
        </a:p>
      </dgm:t>
    </dgm:pt>
    <dgm:pt modelId="{1CC59D9A-1FFC-4DB0-B16C-F037CCA4233E}">
      <dgm:prSet phldrT="[Text]" custT="1"/>
      <dgm:spPr/>
      <dgm:t>
        <a:bodyPr/>
        <a:lstStyle/>
        <a:p>
          <a:r>
            <a:rPr lang="en-US" sz="2400" dirty="0" err="1" smtClean="0"/>
            <a:t>Rrsurgence</a:t>
          </a:r>
          <a:r>
            <a:rPr lang="en-US" sz="2400" dirty="0" smtClean="0"/>
            <a:t> of the KKK</a:t>
          </a:r>
          <a:endParaRPr lang="en-US" sz="2400" dirty="0"/>
        </a:p>
      </dgm:t>
    </dgm:pt>
    <dgm:pt modelId="{ED46F50E-BCFC-4ADB-BF34-966AC52B9940}" type="parTrans" cxnId="{355008F0-872D-467E-A6CC-38143B94190A}">
      <dgm:prSet/>
      <dgm:spPr/>
      <dgm:t>
        <a:bodyPr/>
        <a:lstStyle/>
        <a:p>
          <a:endParaRPr lang="en-US"/>
        </a:p>
      </dgm:t>
    </dgm:pt>
    <dgm:pt modelId="{A323CD39-41BF-4330-BAC9-CEFB6BEBD686}" type="sibTrans" cxnId="{355008F0-872D-467E-A6CC-38143B94190A}">
      <dgm:prSet/>
      <dgm:spPr/>
      <dgm:t>
        <a:bodyPr/>
        <a:lstStyle/>
        <a:p>
          <a:endParaRPr lang="en-US"/>
        </a:p>
      </dgm:t>
    </dgm:pt>
    <dgm:pt modelId="{CDE1FB1D-8631-4794-89D0-EB209603DB41}">
      <dgm:prSet phldrT="[Text]"/>
      <dgm:spPr/>
      <dgm:t>
        <a:bodyPr/>
        <a:lstStyle/>
        <a:p>
          <a:r>
            <a:rPr lang="en-US" dirty="0" smtClean="0"/>
            <a:t>Red Scare</a:t>
          </a:r>
          <a:endParaRPr lang="en-US" dirty="0"/>
        </a:p>
      </dgm:t>
    </dgm:pt>
    <dgm:pt modelId="{FC7C0E35-E386-4D96-AE0A-1B307C45D5B2}" type="parTrans" cxnId="{752E769F-A587-4C08-A186-6FF4C00BC7BC}">
      <dgm:prSet/>
      <dgm:spPr/>
      <dgm:t>
        <a:bodyPr/>
        <a:lstStyle/>
        <a:p>
          <a:endParaRPr lang="en-US"/>
        </a:p>
      </dgm:t>
    </dgm:pt>
    <dgm:pt modelId="{EE5F0B81-3779-4BA7-8F35-2AC0F20853AD}" type="sibTrans" cxnId="{752E769F-A587-4C08-A186-6FF4C00BC7BC}">
      <dgm:prSet/>
      <dgm:spPr/>
      <dgm:t>
        <a:bodyPr/>
        <a:lstStyle/>
        <a:p>
          <a:endParaRPr lang="en-US"/>
        </a:p>
      </dgm:t>
    </dgm:pt>
    <dgm:pt modelId="{4A7E6A08-1471-457C-8156-55AA80BB302D}">
      <dgm:prSet phldrT="[Text]"/>
      <dgm:spPr/>
      <dgm:t>
        <a:bodyPr/>
        <a:lstStyle/>
        <a:p>
          <a:r>
            <a:rPr lang="en-US" dirty="0" smtClean="0"/>
            <a:t>Prohibition</a:t>
          </a:r>
          <a:endParaRPr lang="en-US" dirty="0"/>
        </a:p>
      </dgm:t>
    </dgm:pt>
    <dgm:pt modelId="{46673F2F-F6D3-40F4-B851-DED2DEAB9371}" type="parTrans" cxnId="{AD5C21A2-5A73-4399-94BA-68ADA47FF7A6}">
      <dgm:prSet/>
      <dgm:spPr/>
      <dgm:t>
        <a:bodyPr/>
        <a:lstStyle/>
        <a:p>
          <a:endParaRPr lang="en-US"/>
        </a:p>
      </dgm:t>
    </dgm:pt>
    <dgm:pt modelId="{CFE1F76B-EE6E-46CC-9823-DA859A4ABEB0}" type="sibTrans" cxnId="{AD5C21A2-5A73-4399-94BA-68ADA47FF7A6}">
      <dgm:prSet/>
      <dgm:spPr/>
      <dgm:t>
        <a:bodyPr/>
        <a:lstStyle/>
        <a:p>
          <a:endParaRPr lang="en-US"/>
        </a:p>
      </dgm:t>
    </dgm:pt>
    <dgm:pt modelId="{954E83CE-A54B-439B-9512-560D392256FB}">
      <dgm:prSet phldrT="[Text]"/>
      <dgm:spPr/>
      <dgm:t>
        <a:bodyPr/>
        <a:lstStyle/>
        <a:p>
          <a:r>
            <a:rPr lang="en-US" dirty="0" smtClean="0"/>
            <a:t>Great Migration</a:t>
          </a:r>
          <a:endParaRPr lang="en-US" dirty="0"/>
        </a:p>
      </dgm:t>
    </dgm:pt>
    <dgm:pt modelId="{746A7696-0FE0-434B-B837-8630418F6169}" type="parTrans" cxnId="{F86E3501-4199-4774-87ED-0C2175D7A61D}">
      <dgm:prSet/>
      <dgm:spPr/>
      <dgm:t>
        <a:bodyPr/>
        <a:lstStyle/>
        <a:p>
          <a:endParaRPr lang="en-US"/>
        </a:p>
      </dgm:t>
    </dgm:pt>
    <dgm:pt modelId="{9B745EFC-03E0-42FD-8130-8EF7F8261B94}" type="sibTrans" cxnId="{F86E3501-4199-4774-87ED-0C2175D7A61D}">
      <dgm:prSet/>
      <dgm:spPr/>
      <dgm:t>
        <a:bodyPr/>
        <a:lstStyle/>
        <a:p>
          <a:endParaRPr lang="en-US"/>
        </a:p>
      </dgm:t>
    </dgm:pt>
    <dgm:pt modelId="{A4B9C429-063A-49AA-AAFE-F807ADCF17FC}">
      <dgm:prSet phldrT="[Text]"/>
      <dgm:spPr/>
      <dgm:t>
        <a:bodyPr/>
        <a:lstStyle/>
        <a:p>
          <a:r>
            <a:rPr lang="en-US" dirty="0" smtClean="0"/>
            <a:t>Women’s </a:t>
          </a:r>
          <a:r>
            <a:rPr lang="en-US" dirty="0" err="1" smtClean="0"/>
            <a:t>Sufferage</a:t>
          </a:r>
          <a:endParaRPr lang="en-US" dirty="0"/>
        </a:p>
      </dgm:t>
    </dgm:pt>
    <dgm:pt modelId="{75EFC259-F090-4510-8556-D063AD277186}" type="parTrans" cxnId="{90928DFD-1B61-40AA-8E64-A8D3DE9EA445}">
      <dgm:prSet/>
      <dgm:spPr/>
      <dgm:t>
        <a:bodyPr/>
        <a:lstStyle/>
        <a:p>
          <a:endParaRPr lang="en-US"/>
        </a:p>
      </dgm:t>
    </dgm:pt>
    <dgm:pt modelId="{426BDB8F-5D68-4640-BD09-991C0BE74E50}" type="sibTrans" cxnId="{90928DFD-1B61-40AA-8E64-A8D3DE9EA445}">
      <dgm:prSet/>
      <dgm:spPr/>
      <dgm:t>
        <a:bodyPr/>
        <a:lstStyle/>
        <a:p>
          <a:endParaRPr lang="en-US"/>
        </a:p>
      </dgm:t>
    </dgm:pt>
    <dgm:pt modelId="{422E10F1-F2E6-4110-87A3-7FF46CFF8059}">
      <dgm:prSet phldrT="[Text]"/>
      <dgm:spPr/>
      <dgm:t>
        <a:bodyPr/>
        <a:lstStyle/>
        <a:p>
          <a:r>
            <a:rPr lang="en-US" dirty="0" smtClean="0"/>
            <a:t>Economic</a:t>
          </a:r>
        </a:p>
        <a:p>
          <a:r>
            <a:rPr lang="en-US" dirty="0" smtClean="0"/>
            <a:t>Deregulation</a:t>
          </a:r>
          <a:endParaRPr lang="en-US" dirty="0"/>
        </a:p>
      </dgm:t>
    </dgm:pt>
    <dgm:pt modelId="{F9FCB85C-5406-4A14-82F6-FE91C55EFD9E}" type="parTrans" cxnId="{BA292770-0BF4-4081-8BCF-18C8418725EF}">
      <dgm:prSet/>
      <dgm:spPr/>
      <dgm:t>
        <a:bodyPr/>
        <a:lstStyle/>
        <a:p>
          <a:endParaRPr lang="en-US"/>
        </a:p>
      </dgm:t>
    </dgm:pt>
    <dgm:pt modelId="{4694B310-69F2-42FD-864D-E38F48DD1993}" type="sibTrans" cxnId="{BA292770-0BF4-4081-8BCF-18C8418725EF}">
      <dgm:prSet/>
      <dgm:spPr/>
      <dgm:t>
        <a:bodyPr/>
        <a:lstStyle/>
        <a:p>
          <a:endParaRPr lang="en-US"/>
        </a:p>
      </dgm:t>
    </dgm:pt>
    <dgm:pt modelId="{9793143A-82D1-4822-89A5-2276F19F5EA3}" type="pres">
      <dgm:prSet presAssocID="{4E4DEBBD-9AD3-4B96-B3F2-482D4B6F8010}" presName="cycle" presStyleCnt="0">
        <dgm:presLayoutVars>
          <dgm:chMax val="1"/>
          <dgm:dir/>
          <dgm:animLvl val="ctr"/>
          <dgm:resizeHandles val="exact"/>
        </dgm:presLayoutVars>
      </dgm:prSet>
      <dgm:spPr/>
      <dgm:t>
        <a:bodyPr/>
        <a:lstStyle/>
        <a:p>
          <a:endParaRPr lang="en-US"/>
        </a:p>
      </dgm:t>
    </dgm:pt>
    <dgm:pt modelId="{A4AC7177-0080-48F7-9B8C-4A6431B541DD}" type="pres">
      <dgm:prSet presAssocID="{589E4105-B6CF-49A0-9261-39D41CB28FEE}" presName="centerShape" presStyleLbl="node0" presStyleIdx="0" presStyleCnt="1" custScaleY="129830"/>
      <dgm:spPr/>
      <dgm:t>
        <a:bodyPr/>
        <a:lstStyle/>
        <a:p>
          <a:endParaRPr lang="en-US"/>
        </a:p>
      </dgm:t>
    </dgm:pt>
    <dgm:pt modelId="{174451EB-90C7-4AB7-8827-AAD9C08E3B43}" type="pres">
      <dgm:prSet presAssocID="{818B1A14-8B4A-4A19-ADC3-3EE1D777C69B}" presName="Name9" presStyleLbl="parChTrans1D2" presStyleIdx="0" presStyleCnt="8"/>
      <dgm:spPr/>
      <dgm:t>
        <a:bodyPr/>
        <a:lstStyle/>
        <a:p>
          <a:endParaRPr lang="en-US"/>
        </a:p>
      </dgm:t>
    </dgm:pt>
    <dgm:pt modelId="{C1D36AF3-EF42-4BEC-A0AE-1E14ABCF8D23}" type="pres">
      <dgm:prSet presAssocID="{818B1A14-8B4A-4A19-ADC3-3EE1D777C69B}" presName="connTx" presStyleLbl="parChTrans1D2" presStyleIdx="0" presStyleCnt="8"/>
      <dgm:spPr/>
      <dgm:t>
        <a:bodyPr/>
        <a:lstStyle/>
        <a:p>
          <a:endParaRPr lang="en-US"/>
        </a:p>
      </dgm:t>
    </dgm:pt>
    <dgm:pt modelId="{31013E2F-2C3C-4A01-96C6-53F42234A8C5}" type="pres">
      <dgm:prSet presAssocID="{E9F235AF-ED04-4C70-8FDD-2DEF256F1C82}" presName="node" presStyleLbl="node1" presStyleIdx="0" presStyleCnt="8" custScaleX="164246" custScaleY="162959" custRadScaleRad="108090" custRadScaleInc="-206760">
        <dgm:presLayoutVars>
          <dgm:bulletEnabled val="1"/>
        </dgm:presLayoutVars>
      </dgm:prSet>
      <dgm:spPr/>
      <dgm:t>
        <a:bodyPr/>
        <a:lstStyle/>
        <a:p>
          <a:endParaRPr lang="en-US"/>
        </a:p>
      </dgm:t>
    </dgm:pt>
    <dgm:pt modelId="{5296B92D-9F14-4A37-86E2-8FA0B47E88C9}" type="pres">
      <dgm:prSet presAssocID="{D9BCCCA9-A031-4AA5-BFFB-4D756B9592EA}" presName="Name9" presStyleLbl="parChTrans1D2" presStyleIdx="1" presStyleCnt="8"/>
      <dgm:spPr/>
      <dgm:t>
        <a:bodyPr/>
        <a:lstStyle/>
        <a:p>
          <a:endParaRPr lang="en-US"/>
        </a:p>
      </dgm:t>
    </dgm:pt>
    <dgm:pt modelId="{ED1B731C-A6A0-4D94-BE40-15C97911492C}" type="pres">
      <dgm:prSet presAssocID="{D9BCCCA9-A031-4AA5-BFFB-4D756B9592EA}" presName="connTx" presStyleLbl="parChTrans1D2" presStyleIdx="1" presStyleCnt="8"/>
      <dgm:spPr/>
      <dgm:t>
        <a:bodyPr/>
        <a:lstStyle/>
        <a:p>
          <a:endParaRPr lang="en-US"/>
        </a:p>
      </dgm:t>
    </dgm:pt>
    <dgm:pt modelId="{94156B8E-BCDE-40C8-9BFD-5C561188B31C}" type="pres">
      <dgm:prSet presAssocID="{3437A8A5-DD83-4AD4-93C1-02B35570BC65}" presName="node" presStyleLbl="node1" presStyleIdx="1" presStyleCnt="8" custScaleX="209323" custScaleY="190359">
        <dgm:presLayoutVars>
          <dgm:bulletEnabled val="1"/>
        </dgm:presLayoutVars>
      </dgm:prSet>
      <dgm:spPr/>
      <dgm:t>
        <a:bodyPr/>
        <a:lstStyle/>
        <a:p>
          <a:endParaRPr lang="en-US"/>
        </a:p>
      </dgm:t>
    </dgm:pt>
    <dgm:pt modelId="{9121197B-58B5-43BC-9CDC-51EA2BFDEC4B}" type="pres">
      <dgm:prSet presAssocID="{ED46F50E-BCFC-4ADB-BF34-966AC52B9940}" presName="Name9" presStyleLbl="parChTrans1D2" presStyleIdx="2" presStyleCnt="8"/>
      <dgm:spPr/>
      <dgm:t>
        <a:bodyPr/>
        <a:lstStyle/>
        <a:p>
          <a:endParaRPr lang="en-US"/>
        </a:p>
      </dgm:t>
    </dgm:pt>
    <dgm:pt modelId="{A3D31AD6-E3C1-4B9F-854A-2B9BF42E0FBC}" type="pres">
      <dgm:prSet presAssocID="{ED46F50E-BCFC-4ADB-BF34-966AC52B9940}" presName="connTx" presStyleLbl="parChTrans1D2" presStyleIdx="2" presStyleCnt="8"/>
      <dgm:spPr/>
      <dgm:t>
        <a:bodyPr/>
        <a:lstStyle/>
        <a:p>
          <a:endParaRPr lang="en-US"/>
        </a:p>
      </dgm:t>
    </dgm:pt>
    <dgm:pt modelId="{E9AAB11E-9B9E-41ED-A6D1-150B0D40DDD3}" type="pres">
      <dgm:prSet presAssocID="{1CC59D9A-1FFC-4DB0-B16C-F037CCA4233E}" presName="node" presStyleLbl="node1" presStyleIdx="2" presStyleCnt="8" custScaleX="167470" custScaleY="161352">
        <dgm:presLayoutVars>
          <dgm:bulletEnabled val="1"/>
        </dgm:presLayoutVars>
      </dgm:prSet>
      <dgm:spPr/>
      <dgm:t>
        <a:bodyPr/>
        <a:lstStyle/>
        <a:p>
          <a:endParaRPr lang="en-US"/>
        </a:p>
      </dgm:t>
    </dgm:pt>
    <dgm:pt modelId="{45B2B64F-D0BD-4801-B6BE-C53E631DCA50}" type="pres">
      <dgm:prSet presAssocID="{FC7C0E35-E386-4D96-AE0A-1B307C45D5B2}" presName="Name9" presStyleLbl="parChTrans1D2" presStyleIdx="3" presStyleCnt="8"/>
      <dgm:spPr/>
      <dgm:t>
        <a:bodyPr/>
        <a:lstStyle/>
        <a:p>
          <a:endParaRPr lang="en-US"/>
        </a:p>
      </dgm:t>
    </dgm:pt>
    <dgm:pt modelId="{503D3815-4F0F-4903-AA1B-DFEDFA27CC25}" type="pres">
      <dgm:prSet presAssocID="{FC7C0E35-E386-4D96-AE0A-1B307C45D5B2}" presName="connTx" presStyleLbl="parChTrans1D2" presStyleIdx="3" presStyleCnt="8"/>
      <dgm:spPr/>
      <dgm:t>
        <a:bodyPr/>
        <a:lstStyle/>
        <a:p>
          <a:endParaRPr lang="en-US"/>
        </a:p>
      </dgm:t>
    </dgm:pt>
    <dgm:pt modelId="{ED6B5436-D9C4-4B72-848F-5ACDF450D445}" type="pres">
      <dgm:prSet presAssocID="{CDE1FB1D-8631-4794-89D0-EB209603DB41}" presName="node" presStyleLbl="node1" presStyleIdx="3" presStyleCnt="8" custScaleX="166464" custScaleY="163007">
        <dgm:presLayoutVars>
          <dgm:bulletEnabled val="1"/>
        </dgm:presLayoutVars>
      </dgm:prSet>
      <dgm:spPr/>
      <dgm:t>
        <a:bodyPr/>
        <a:lstStyle/>
        <a:p>
          <a:endParaRPr lang="en-US"/>
        </a:p>
      </dgm:t>
    </dgm:pt>
    <dgm:pt modelId="{DE023CE7-1185-451F-B567-9478204A3714}" type="pres">
      <dgm:prSet presAssocID="{46673F2F-F6D3-40F4-B851-DED2DEAB9371}" presName="Name9" presStyleLbl="parChTrans1D2" presStyleIdx="4" presStyleCnt="8"/>
      <dgm:spPr/>
      <dgm:t>
        <a:bodyPr/>
        <a:lstStyle/>
        <a:p>
          <a:endParaRPr lang="en-US"/>
        </a:p>
      </dgm:t>
    </dgm:pt>
    <dgm:pt modelId="{26069769-BE07-495F-A713-72DE51AE8812}" type="pres">
      <dgm:prSet presAssocID="{46673F2F-F6D3-40F4-B851-DED2DEAB9371}" presName="connTx" presStyleLbl="parChTrans1D2" presStyleIdx="4" presStyleCnt="8"/>
      <dgm:spPr/>
      <dgm:t>
        <a:bodyPr/>
        <a:lstStyle/>
        <a:p>
          <a:endParaRPr lang="en-US"/>
        </a:p>
      </dgm:t>
    </dgm:pt>
    <dgm:pt modelId="{F604886C-0959-491D-BD78-54B65B5F4290}" type="pres">
      <dgm:prSet presAssocID="{4A7E6A08-1471-457C-8156-55AA80BB302D}" presName="node" presStyleLbl="node1" presStyleIdx="4" presStyleCnt="8" custScaleX="168119" custScaleY="158129">
        <dgm:presLayoutVars>
          <dgm:bulletEnabled val="1"/>
        </dgm:presLayoutVars>
      </dgm:prSet>
      <dgm:spPr/>
      <dgm:t>
        <a:bodyPr/>
        <a:lstStyle/>
        <a:p>
          <a:endParaRPr lang="en-US"/>
        </a:p>
      </dgm:t>
    </dgm:pt>
    <dgm:pt modelId="{A08A20D4-2373-4B42-BFAB-87E17FCCCDF9}" type="pres">
      <dgm:prSet presAssocID="{746A7696-0FE0-434B-B837-8630418F6169}" presName="Name9" presStyleLbl="parChTrans1D2" presStyleIdx="5" presStyleCnt="8"/>
      <dgm:spPr/>
      <dgm:t>
        <a:bodyPr/>
        <a:lstStyle/>
        <a:p>
          <a:endParaRPr lang="en-US"/>
        </a:p>
      </dgm:t>
    </dgm:pt>
    <dgm:pt modelId="{42518462-94E4-464D-B16C-4BA450E1A6A4}" type="pres">
      <dgm:prSet presAssocID="{746A7696-0FE0-434B-B837-8630418F6169}" presName="connTx" presStyleLbl="parChTrans1D2" presStyleIdx="5" presStyleCnt="8"/>
      <dgm:spPr/>
      <dgm:t>
        <a:bodyPr/>
        <a:lstStyle/>
        <a:p>
          <a:endParaRPr lang="en-US"/>
        </a:p>
      </dgm:t>
    </dgm:pt>
    <dgm:pt modelId="{E7C5CA6D-865E-4787-AB01-622ACE749DE3}" type="pres">
      <dgm:prSet presAssocID="{954E83CE-A54B-439B-9512-560D392256FB}" presName="node" presStyleLbl="node1" presStyleIdx="5" presStyleCnt="8" custScaleX="169773" custScaleY="163805">
        <dgm:presLayoutVars>
          <dgm:bulletEnabled val="1"/>
        </dgm:presLayoutVars>
      </dgm:prSet>
      <dgm:spPr/>
      <dgm:t>
        <a:bodyPr/>
        <a:lstStyle/>
        <a:p>
          <a:endParaRPr lang="en-US"/>
        </a:p>
      </dgm:t>
    </dgm:pt>
    <dgm:pt modelId="{B494B165-02E0-4517-B00F-3E6B1D490BA4}" type="pres">
      <dgm:prSet presAssocID="{75EFC259-F090-4510-8556-D063AD277186}" presName="Name9" presStyleLbl="parChTrans1D2" presStyleIdx="6" presStyleCnt="8"/>
      <dgm:spPr/>
      <dgm:t>
        <a:bodyPr/>
        <a:lstStyle/>
        <a:p>
          <a:endParaRPr lang="en-US"/>
        </a:p>
      </dgm:t>
    </dgm:pt>
    <dgm:pt modelId="{496CC691-96B5-46CF-B4A2-09F77E2792F6}" type="pres">
      <dgm:prSet presAssocID="{75EFC259-F090-4510-8556-D063AD277186}" presName="connTx" presStyleLbl="parChTrans1D2" presStyleIdx="6" presStyleCnt="8"/>
      <dgm:spPr/>
      <dgm:t>
        <a:bodyPr/>
        <a:lstStyle/>
        <a:p>
          <a:endParaRPr lang="en-US"/>
        </a:p>
      </dgm:t>
    </dgm:pt>
    <dgm:pt modelId="{078F5490-E7AA-41F8-88CB-B4E09DCF5BCC}" type="pres">
      <dgm:prSet presAssocID="{A4B9C429-063A-49AA-AAFE-F807ADCF17FC}" presName="node" presStyleLbl="node1" presStyleIdx="6" presStyleCnt="8" custScaleX="163597" custScaleY="162150">
        <dgm:presLayoutVars>
          <dgm:bulletEnabled val="1"/>
        </dgm:presLayoutVars>
      </dgm:prSet>
      <dgm:spPr/>
      <dgm:t>
        <a:bodyPr/>
        <a:lstStyle/>
        <a:p>
          <a:endParaRPr lang="en-US"/>
        </a:p>
      </dgm:t>
    </dgm:pt>
    <dgm:pt modelId="{0DE73C1C-B28F-4F61-89A5-0FFB652F2D92}" type="pres">
      <dgm:prSet presAssocID="{F9FCB85C-5406-4A14-82F6-FE91C55EFD9E}" presName="Name9" presStyleLbl="parChTrans1D2" presStyleIdx="7" presStyleCnt="8"/>
      <dgm:spPr/>
      <dgm:t>
        <a:bodyPr/>
        <a:lstStyle/>
        <a:p>
          <a:endParaRPr lang="en-US"/>
        </a:p>
      </dgm:t>
    </dgm:pt>
    <dgm:pt modelId="{C59A7810-0080-4240-946B-B5C170638D8E}" type="pres">
      <dgm:prSet presAssocID="{F9FCB85C-5406-4A14-82F6-FE91C55EFD9E}" presName="connTx" presStyleLbl="parChTrans1D2" presStyleIdx="7" presStyleCnt="8"/>
      <dgm:spPr/>
      <dgm:t>
        <a:bodyPr/>
        <a:lstStyle/>
        <a:p>
          <a:endParaRPr lang="en-US"/>
        </a:p>
      </dgm:t>
    </dgm:pt>
    <dgm:pt modelId="{6E929FB5-5488-4AEA-8AF5-CB6368D32816}" type="pres">
      <dgm:prSet presAssocID="{422E10F1-F2E6-4110-87A3-7FF46CFF8059}" presName="node" presStyleLbl="node1" presStyleIdx="7" presStyleCnt="8" custScaleX="157415" custScaleY="122591" custRadScaleRad="120413" custRadScaleInc="172275">
        <dgm:presLayoutVars>
          <dgm:bulletEnabled val="1"/>
        </dgm:presLayoutVars>
      </dgm:prSet>
      <dgm:spPr/>
      <dgm:t>
        <a:bodyPr/>
        <a:lstStyle/>
        <a:p>
          <a:endParaRPr lang="en-US"/>
        </a:p>
      </dgm:t>
    </dgm:pt>
  </dgm:ptLst>
  <dgm:cxnLst>
    <dgm:cxn modelId="{62727740-7947-4A03-8098-D8DDEFDCA85D}" type="presOf" srcId="{F9FCB85C-5406-4A14-82F6-FE91C55EFD9E}" destId="{C59A7810-0080-4240-946B-B5C170638D8E}" srcOrd="1" destOrd="0" presId="urn:microsoft.com/office/officeart/2005/8/layout/radial1"/>
    <dgm:cxn modelId="{F6E28DED-EB2B-4DE9-A9BD-F816FAFC0DD6}" type="presOf" srcId="{746A7696-0FE0-434B-B837-8630418F6169}" destId="{A08A20D4-2373-4B42-BFAB-87E17FCCCDF9}" srcOrd="0" destOrd="0" presId="urn:microsoft.com/office/officeart/2005/8/layout/radial1"/>
    <dgm:cxn modelId="{EAB3DDC1-F0D9-41FD-8D39-4FB150119244}" srcId="{4E4DEBBD-9AD3-4B96-B3F2-482D4B6F8010}" destId="{589E4105-B6CF-49A0-9261-39D41CB28FEE}" srcOrd="0" destOrd="0" parTransId="{8F90B457-143A-4712-9A04-D05CFA3CC60A}" sibTransId="{8350EB0D-6CB9-4D3D-A4CF-E7D9BC55AF6D}"/>
    <dgm:cxn modelId="{C177BADD-5923-4AB1-9AE6-E3743AE324DB}" type="presOf" srcId="{E9F235AF-ED04-4C70-8FDD-2DEF256F1C82}" destId="{31013E2F-2C3C-4A01-96C6-53F42234A8C5}" srcOrd="0" destOrd="0" presId="urn:microsoft.com/office/officeart/2005/8/layout/radial1"/>
    <dgm:cxn modelId="{B66912B0-F6B7-4175-9652-C4472BB79FC4}" type="presOf" srcId="{46673F2F-F6D3-40F4-B851-DED2DEAB9371}" destId="{26069769-BE07-495F-A713-72DE51AE8812}" srcOrd="1" destOrd="0" presId="urn:microsoft.com/office/officeart/2005/8/layout/radial1"/>
    <dgm:cxn modelId="{355008F0-872D-467E-A6CC-38143B94190A}" srcId="{589E4105-B6CF-49A0-9261-39D41CB28FEE}" destId="{1CC59D9A-1FFC-4DB0-B16C-F037CCA4233E}" srcOrd="2" destOrd="0" parTransId="{ED46F50E-BCFC-4ADB-BF34-966AC52B9940}" sibTransId="{A323CD39-41BF-4330-BAC9-CEFB6BEBD686}"/>
    <dgm:cxn modelId="{9AB94A17-2292-45EC-AD9E-7BBC86072A60}" type="presOf" srcId="{746A7696-0FE0-434B-B837-8630418F6169}" destId="{42518462-94E4-464D-B16C-4BA450E1A6A4}" srcOrd="1" destOrd="0" presId="urn:microsoft.com/office/officeart/2005/8/layout/radial1"/>
    <dgm:cxn modelId="{BA292770-0BF4-4081-8BCF-18C8418725EF}" srcId="{589E4105-B6CF-49A0-9261-39D41CB28FEE}" destId="{422E10F1-F2E6-4110-87A3-7FF46CFF8059}" srcOrd="7" destOrd="0" parTransId="{F9FCB85C-5406-4A14-82F6-FE91C55EFD9E}" sibTransId="{4694B310-69F2-42FD-864D-E38F48DD1993}"/>
    <dgm:cxn modelId="{89AEA89A-A7AD-4900-B869-DA26686F8242}" type="presOf" srcId="{818B1A14-8B4A-4A19-ADC3-3EE1D777C69B}" destId="{174451EB-90C7-4AB7-8827-AAD9C08E3B43}" srcOrd="0" destOrd="0" presId="urn:microsoft.com/office/officeart/2005/8/layout/radial1"/>
    <dgm:cxn modelId="{CE5DDA68-B6B2-49F1-BC8C-4E7D55355641}" type="presOf" srcId="{D9BCCCA9-A031-4AA5-BFFB-4D756B9592EA}" destId="{ED1B731C-A6A0-4D94-BE40-15C97911492C}" srcOrd="1" destOrd="0" presId="urn:microsoft.com/office/officeart/2005/8/layout/radial1"/>
    <dgm:cxn modelId="{7FFC4B0F-6197-4765-A2D9-C3FA1CE0DA51}" type="presOf" srcId="{3437A8A5-DD83-4AD4-93C1-02B35570BC65}" destId="{94156B8E-BCDE-40C8-9BFD-5C561188B31C}" srcOrd="0" destOrd="0" presId="urn:microsoft.com/office/officeart/2005/8/layout/radial1"/>
    <dgm:cxn modelId="{59F74402-29F5-4769-893C-F072EFCDCC86}" type="presOf" srcId="{818B1A14-8B4A-4A19-ADC3-3EE1D777C69B}" destId="{C1D36AF3-EF42-4BEC-A0AE-1E14ABCF8D23}" srcOrd="1" destOrd="0" presId="urn:microsoft.com/office/officeart/2005/8/layout/radial1"/>
    <dgm:cxn modelId="{9F55A433-E396-4897-B9DC-B3C6E2F0B86D}" type="presOf" srcId="{CDE1FB1D-8631-4794-89D0-EB209603DB41}" destId="{ED6B5436-D9C4-4B72-848F-5ACDF450D445}" srcOrd="0" destOrd="0" presId="urn:microsoft.com/office/officeart/2005/8/layout/radial1"/>
    <dgm:cxn modelId="{0FFEB945-93BA-4677-B52E-5D2E1F8E7ECF}" type="presOf" srcId="{FC7C0E35-E386-4D96-AE0A-1B307C45D5B2}" destId="{45B2B64F-D0BD-4801-B6BE-C53E631DCA50}" srcOrd="0" destOrd="0" presId="urn:microsoft.com/office/officeart/2005/8/layout/radial1"/>
    <dgm:cxn modelId="{9DAB2812-A13E-4872-ACE2-460BEF22DED3}" type="presOf" srcId="{FC7C0E35-E386-4D96-AE0A-1B307C45D5B2}" destId="{503D3815-4F0F-4903-AA1B-DFEDFA27CC25}" srcOrd="1" destOrd="0" presId="urn:microsoft.com/office/officeart/2005/8/layout/radial1"/>
    <dgm:cxn modelId="{84B60687-E089-4453-9105-AAC85DF3FA3C}" type="presOf" srcId="{A4B9C429-063A-49AA-AAFE-F807ADCF17FC}" destId="{078F5490-E7AA-41F8-88CB-B4E09DCF5BCC}" srcOrd="0" destOrd="0" presId="urn:microsoft.com/office/officeart/2005/8/layout/radial1"/>
    <dgm:cxn modelId="{88E07808-2643-4C56-B2EE-3203DAF10320}" type="presOf" srcId="{ED46F50E-BCFC-4ADB-BF34-966AC52B9940}" destId="{9121197B-58B5-43BC-9CDC-51EA2BFDEC4B}" srcOrd="0" destOrd="0" presId="urn:microsoft.com/office/officeart/2005/8/layout/radial1"/>
    <dgm:cxn modelId="{E182EB8B-8813-49D8-AFCC-2C369143A042}" type="presOf" srcId="{589E4105-B6CF-49A0-9261-39D41CB28FEE}" destId="{A4AC7177-0080-48F7-9B8C-4A6431B541DD}" srcOrd="0" destOrd="0" presId="urn:microsoft.com/office/officeart/2005/8/layout/radial1"/>
    <dgm:cxn modelId="{F86E3501-4199-4774-87ED-0C2175D7A61D}" srcId="{589E4105-B6CF-49A0-9261-39D41CB28FEE}" destId="{954E83CE-A54B-439B-9512-560D392256FB}" srcOrd="5" destOrd="0" parTransId="{746A7696-0FE0-434B-B837-8630418F6169}" sibTransId="{9B745EFC-03E0-42FD-8130-8EF7F8261B94}"/>
    <dgm:cxn modelId="{77E105FC-131F-430B-8308-56054CDBE7D4}" type="presOf" srcId="{4A7E6A08-1471-457C-8156-55AA80BB302D}" destId="{F604886C-0959-491D-BD78-54B65B5F4290}" srcOrd="0" destOrd="0" presId="urn:microsoft.com/office/officeart/2005/8/layout/radial1"/>
    <dgm:cxn modelId="{63B09FC9-F0F5-4D7C-8CED-A22A83F1FF33}" srcId="{589E4105-B6CF-49A0-9261-39D41CB28FEE}" destId="{3437A8A5-DD83-4AD4-93C1-02B35570BC65}" srcOrd="1" destOrd="0" parTransId="{D9BCCCA9-A031-4AA5-BFFB-4D756B9592EA}" sibTransId="{B0CB3A9C-5FFF-4A82-9EA1-48BC38D864F2}"/>
    <dgm:cxn modelId="{8576CC92-982F-4330-85F2-E58C47109D11}" type="presOf" srcId="{422E10F1-F2E6-4110-87A3-7FF46CFF8059}" destId="{6E929FB5-5488-4AEA-8AF5-CB6368D32816}" srcOrd="0" destOrd="0" presId="urn:microsoft.com/office/officeart/2005/8/layout/radial1"/>
    <dgm:cxn modelId="{2858C3D0-8FFD-4A17-89F0-C0C6A1BD07BD}" type="presOf" srcId="{75EFC259-F090-4510-8556-D063AD277186}" destId="{496CC691-96B5-46CF-B4A2-09F77E2792F6}" srcOrd="1" destOrd="0" presId="urn:microsoft.com/office/officeart/2005/8/layout/radial1"/>
    <dgm:cxn modelId="{1E640186-0A31-4FB4-ACF0-E4A5C2BBD731}" srcId="{589E4105-B6CF-49A0-9261-39D41CB28FEE}" destId="{E9F235AF-ED04-4C70-8FDD-2DEF256F1C82}" srcOrd="0" destOrd="0" parTransId="{818B1A14-8B4A-4A19-ADC3-3EE1D777C69B}" sibTransId="{A46FED25-3680-4888-A46C-887B8157B6A7}"/>
    <dgm:cxn modelId="{2BFA104D-FB55-4FB0-84C1-0CF170AD8984}" type="presOf" srcId="{D9BCCCA9-A031-4AA5-BFFB-4D756B9592EA}" destId="{5296B92D-9F14-4A37-86E2-8FA0B47E88C9}" srcOrd="0" destOrd="0" presId="urn:microsoft.com/office/officeart/2005/8/layout/radial1"/>
    <dgm:cxn modelId="{A8D1F8D6-CFDB-40BF-9734-0BCCD31A4334}" type="presOf" srcId="{46673F2F-F6D3-40F4-B851-DED2DEAB9371}" destId="{DE023CE7-1185-451F-B567-9478204A3714}" srcOrd="0" destOrd="0" presId="urn:microsoft.com/office/officeart/2005/8/layout/radial1"/>
    <dgm:cxn modelId="{71A5E84A-4576-41D3-B17A-700D4EC55178}" type="presOf" srcId="{954E83CE-A54B-439B-9512-560D392256FB}" destId="{E7C5CA6D-865E-4787-AB01-622ACE749DE3}" srcOrd="0" destOrd="0" presId="urn:microsoft.com/office/officeart/2005/8/layout/radial1"/>
    <dgm:cxn modelId="{AD5C21A2-5A73-4399-94BA-68ADA47FF7A6}" srcId="{589E4105-B6CF-49A0-9261-39D41CB28FEE}" destId="{4A7E6A08-1471-457C-8156-55AA80BB302D}" srcOrd="4" destOrd="0" parTransId="{46673F2F-F6D3-40F4-B851-DED2DEAB9371}" sibTransId="{CFE1F76B-EE6E-46CC-9823-DA859A4ABEB0}"/>
    <dgm:cxn modelId="{90928DFD-1B61-40AA-8E64-A8D3DE9EA445}" srcId="{589E4105-B6CF-49A0-9261-39D41CB28FEE}" destId="{A4B9C429-063A-49AA-AAFE-F807ADCF17FC}" srcOrd="6" destOrd="0" parTransId="{75EFC259-F090-4510-8556-D063AD277186}" sibTransId="{426BDB8F-5D68-4640-BD09-991C0BE74E50}"/>
    <dgm:cxn modelId="{C6CE7B9B-68E4-4B46-BB1F-F7B932478418}" type="presOf" srcId="{4E4DEBBD-9AD3-4B96-B3F2-482D4B6F8010}" destId="{9793143A-82D1-4822-89A5-2276F19F5EA3}" srcOrd="0" destOrd="0" presId="urn:microsoft.com/office/officeart/2005/8/layout/radial1"/>
    <dgm:cxn modelId="{DAFBAFBD-329C-45F5-8D19-EA281348E7D1}" type="presOf" srcId="{1CC59D9A-1FFC-4DB0-B16C-F037CCA4233E}" destId="{E9AAB11E-9B9E-41ED-A6D1-150B0D40DDD3}" srcOrd="0" destOrd="0" presId="urn:microsoft.com/office/officeart/2005/8/layout/radial1"/>
    <dgm:cxn modelId="{1E522E1F-866E-4138-8677-B1AA2CD06B13}" type="presOf" srcId="{ED46F50E-BCFC-4ADB-BF34-966AC52B9940}" destId="{A3D31AD6-E3C1-4B9F-854A-2B9BF42E0FBC}" srcOrd="1" destOrd="0" presId="urn:microsoft.com/office/officeart/2005/8/layout/radial1"/>
    <dgm:cxn modelId="{752E769F-A587-4C08-A186-6FF4C00BC7BC}" srcId="{589E4105-B6CF-49A0-9261-39D41CB28FEE}" destId="{CDE1FB1D-8631-4794-89D0-EB209603DB41}" srcOrd="3" destOrd="0" parTransId="{FC7C0E35-E386-4D96-AE0A-1B307C45D5B2}" sibTransId="{EE5F0B81-3779-4BA7-8F35-2AC0F20853AD}"/>
    <dgm:cxn modelId="{052ACBEE-9860-4797-9670-A06DC7591E86}" type="presOf" srcId="{F9FCB85C-5406-4A14-82F6-FE91C55EFD9E}" destId="{0DE73C1C-B28F-4F61-89A5-0FFB652F2D92}" srcOrd="0" destOrd="0" presId="urn:microsoft.com/office/officeart/2005/8/layout/radial1"/>
    <dgm:cxn modelId="{097E21E3-0E01-4EB9-8885-167C3C0ED8E6}" type="presOf" srcId="{75EFC259-F090-4510-8556-D063AD277186}" destId="{B494B165-02E0-4517-B00F-3E6B1D490BA4}" srcOrd="0" destOrd="0" presId="urn:microsoft.com/office/officeart/2005/8/layout/radial1"/>
    <dgm:cxn modelId="{18509D8F-8934-43BB-BFCF-7F0EC3D4CC78}" type="presParOf" srcId="{9793143A-82D1-4822-89A5-2276F19F5EA3}" destId="{A4AC7177-0080-48F7-9B8C-4A6431B541DD}" srcOrd="0" destOrd="0" presId="urn:microsoft.com/office/officeart/2005/8/layout/radial1"/>
    <dgm:cxn modelId="{F79C0AEF-103A-41F0-9C21-0E8F01A23C5E}" type="presParOf" srcId="{9793143A-82D1-4822-89A5-2276F19F5EA3}" destId="{174451EB-90C7-4AB7-8827-AAD9C08E3B43}" srcOrd="1" destOrd="0" presId="urn:microsoft.com/office/officeart/2005/8/layout/radial1"/>
    <dgm:cxn modelId="{4382B321-7864-4B4B-896C-AA7BC7B073DA}" type="presParOf" srcId="{174451EB-90C7-4AB7-8827-AAD9C08E3B43}" destId="{C1D36AF3-EF42-4BEC-A0AE-1E14ABCF8D23}" srcOrd="0" destOrd="0" presId="urn:microsoft.com/office/officeart/2005/8/layout/radial1"/>
    <dgm:cxn modelId="{E50135BD-2539-4EE1-B3BE-F8AFE1ABB5AD}" type="presParOf" srcId="{9793143A-82D1-4822-89A5-2276F19F5EA3}" destId="{31013E2F-2C3C-4A01-96C6-53F42234A8C5}" srcOrd="2" destOrd="0" presId="urn:microsoft.com/office/officeart/2005/8/layout/radial1"/>
    <dgm:cxn modelId="{FFC4B685-8C6A-4C99-8527-E48472B7F7F2}" type="presParOf" srcId="{9793143A-82D1-4822-89A5-2276F19F5EA3}" destId="{5296B92D-9F14-4A37-86E2-8FA0B47E88C9}" srcOrd="3" destOrd="0" presId="urn:microsoft.com/office/officeart/2005/8/layout/radial1"/>
    <dgm:cxn modelId="{9E6FFA70-16DD-465E-BDEF-855EDA031F97}" type="presParOf" srcId="{5296B92D-9F14-4A37-86E2-8FA0B47E88C9}" destId="{ED1B731C-A6A0-4D94-BE40-15C97911492C}" srcOrd="0" destOrd="0" presId="urn:microsoft.com/office/officeart/2005/8/layout/radial1"/>
    <dgm:cxn modelId="{6B982313-07AF-438B-A462-60A2817D0E90}" type="presParOf" srcId="{9793143A-82D1-4822-89A5-2276F19F5EA3}" destId="{94156B8E-BCDE-40C8-9BFD-5C561188B31C}" srcOrd="4" destOrd="0" presId="urn:microsoft.com/office/officeart/2005/8/layout/radial1"/>
    <dgm:cxn modelId="{7B7F5A58-11AB-4887-AB9C-10ADC1777BC0}" type="presParOf" srcId="{9793143A-82D1-4822-89A5-2276F19F5EA3}" destId="{9121197B-58B5-43BC-9CDC-51EA2BFDEC4B}" srcOrd="5" destOrd="0" presId="urn:microsoft.com/office/officeart/2005/8/layout/radial1"/>
    <dgm:cxn modelId="{4A87BE5E-F3B6-4B4B-A18E-87797549BC63}" type="presParOf" srcId="{9121197B-58B5-43BC-9CDC-51EA2BFDEC4B}" destId="{A3D31AD6-E3C1-4B9F-854A-2B9BF42E0FBC}" srcOrd="0" destOrd="0" presId="urn:microsoft.com/office/officeart/2005/8/layout/radial1"/>
    <dgm:cxn modelId="{A5E21003-F774-43FD-BCD3-F91194E2C6F6}" type="presParOf" srcId="{9793143A-82D1-4822-89A5-2276F19F5EA3}" destId="{E9AAB11E-9B9E-41ED-A6D1-150B0D40DDD3}" srcOrd="6" destOrd="0" presId="urn:microsoft.com/office/officeart/2005/8/layout/radial1"/>
    <dgm:cxn modelId="{B4249FF1-2E08-41E5-A262-925008E7DCF3}" type="presParOf" srcId="{9793143A-82D1-4822-89A5-2276F19F5EA3}" destId="{45B2B64F-D0BD-4801-B6BE-C53E631DCA50}" srcOrd="7" destOrd="0" presId="urn:microsoft.com/office/officeart/2005/8/layout/radial1"/>
    <dgm:cxn modelId="{B15E0326-4478-49BC-805D-4B9F8B0351F6}" type="presParOf" srcId="{45B2B64F-D0BD-4801-B6BE-C53E631DCA50}" destId="{503D3815-4F0F-4903-AA1B-DFEDFA27CC25}" srcOrd="0" destOrd="0" presId="urn:microsoft.com/office/officeart/2005/8/layout/radial1"/>
    <dgm:cxn modelId="{D4868EE0-1C39-4DC2-94E1-2F3A96C736CC}" type="presParOf" srcId="{9793143A-82D1-4822-89A5-2276F19F5EA3}" destId="{ED6B5436-D9C4-4B72-848F-5ACDF450D445}" srcOrd="8" destOrd="0" presId="urn:microsoft.com/office/officeart/2005/8/layout/radial1"/>
    <dgm:cxn modelId="{756A7C1B-13D0-4F31-AB37-4673628B89D4}" type="presParOf" srcId="{9793143A-82D1-4822-89A5-2276F19F5EA3}" destId="{DE023CE7-1185-451F-B567-9478204A3714}" srcOrd="9" destOrd="0" presId="urn:microsoft.com/office/officeart/2005/8/layout/radial1"/>
    <dgm:cxn modelId="{E3A623E6-5A06-44AF-9EDF-38746944F748}" type="presParOf" srcId="{DE023CE7-1185-451F-B567-9478204A3714}" destId="{26069769-BE07-495F-A713-72DE51AE8812}" srcOrd="0" destOrd="0" presId="urn:microsoft.com/office/officeart/2005/8/layout/radial1"/>
    <dgm:cxn modelId="{C4B0D428-5CF0-4C4B-AFE5-4A6E44DDE544}" type="presParOf" srcId="{9793143A-82D1-4822-89A5-2276F19F5EA3}" destId="{F604886C-0959-491D-BD78-54B65B5F4290}" srcOrd="10" destOrd="0" presId="urn:microsoft.com/office/officeart/2005/8/layout/radial1"/>
    <dgm:cxn modelId="{9461C604-D0C2-41CE-8BC8-4BE8B5E62FDA}" type="presParOf" srcId="{9793143A-82D1-4822-89A5-2276F19F5EA3}" destId="{A08A20D4-2373-4B42-BFAB-87E17FCCCDF9}" srcOrd="11" destOrd="0" presId="urn:microsoft.com/office/officeart/2005/8/layout/radial1"/>
    <dgm:cxn modelId="{5522CE2A-0124-4423-8EEA-B75800771289}" type="presParOf" srcId="{A08A20D4-2373-4B42-BFAB-87E17FCCCDF9}" destId="{42518462-94E4-464D-B16C-4BA450E1A6A4}" srcOrd="0" destOrd="0" presId="urn:microsoft.com/office/officeart/2005/8/layout/radial1"/>
    <dgm:cxn modelId="{BE7C7048-B768-46D5-AC45-DAF195809FED}" type="presParOf" srcId="{9793143A-82D1-4822-89A5-2276F19F5EA3}" destId="{E7C5CA6D-865E-4787-AB01-622ACE749DE3}" srcOrd="12" destOrd="0" presId="urn:microsoft.com/office/officeart/2005/8/layout/radial1"/>
    <dgm:cxn modelId="{8497F285-D86C-4F19-BE40-242352B6E8E7}" type="presParOf" srcId="{9793143A-82D1-4822-89A5-2276F19F5EA3}" destId="{B494B165-02E0-4517-B00F-3E6B1D490BA4}" srcOrd="13" destOrd="0" presId="urn:microsoft.com/office/officeart/2005/8/layout/radial1"/>
    <dgm:cxn modelId="{5CBB58C6-E43D-452A-BD57-68D6EEE90F07}" type="presParOf" srcId="{B494B165-02E0-4517-B00F-3E6B1D490BA4}" destId="{496CC691-96B5-46CF-B4A2-09F77E2792F6}" srcOrd="0" destOrd="0" presId="urn:microsoft.com/office/officeart/2005/8/layout/radial1"/>
    <dgm:cxn modelId="{A34EE29F-B9DF-41B1-A74C-5C22E6E40796}" type="presParOf" srcId="{9793143A-82D1-4822-89A5-2276F19F5EA3}" destId="{078F5490-E7AA-41F8-88CB-B4E09DCF5BCC}" srcOrd="14" destOrd="0" presId="urn:microsoft.com/office/officeart/2005/8/layout/radial1"/>
    <dgm:cxn modelId="{72A18C40-F1E5-426D-AA9F-D2CD88B42CA0}" type="presParOf" srcId="{9793143A-82D1-4822-89A5-2276F19F5EA3}" destId="{0DE73C1C-B28F-4F61-89A5-0FFB652F2D92}" srcOrd="15" destOrd="0" presId="urn:microsoft.com/office/officeart/2005/8/layout/radial1"/>
    <dgm:cxn modelId="{34EDA195-0631-49E6-85CF-88BA0BF4C201}" type="presParOf" srcId="{0DE73C1C-B28F-4F61-89A5-0FFB652F2D92}" destId="{C59A7810-0080-4240-946B-B5C170638D8E}" srcOrd="0" destOrd="0" presId="urn:microsoft.com/office/officeart/2005/8/layout/radial1"/>
    <dgm:cxn modelId="{09701339-6219-4F6D-89BA-11C041CE5ED6}" type="presParOf" srcId="{9793143A-82D1-4822-89A5-2276F19F5EA3}" destId="{6E929FB5-5488-4AEA-8AF5-CB6368D32816}"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AC7177-0080-48F7-9B8C-4A6431B541DD}">
      <dsp:nvSpPr>
        <dsp:cNvPr id="0" name=""/>
        <dsp:cNvSpPr/>
      </dsp:nvSpPr>
      <dsp:spPr>
        <a:xfrm>
          <a:off x="3352767" y="2362201"/>
          <a:ext cx="1495112" cy="19411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1920s</a:t>
          </a:r>
        </a:p>
        <a:p>
          <a:pPr lvl="0" algn="ctr" defTabSz="1155700">
            <a:lnSpc>
              <a:spcPct val="90000"/>
            </a:lnSpc>
            <a:spcBef>
              <a:spcPct val="0"/>
            </a:spcBef>
            <a:spcAft>
              <a:spcPct val="35000"/>
            </a:spcAft>
          </a:pPr>
          <a:r>
            <a:rPr lang="en-US" sz="2600" kern="1200" dirty="0" smtClean="0"/>
            <a:t>Culture wars</a:t>
          </a:r>
          <a:endParaRPr lang="en-US" sz="2600" kern="1200" dirty="0"/>
        </a:p>
      </dsp:txBody>
      <dsp:txXfrm>
        <a:off x="3352767" y="2362201"/>
        <a:ext cx="1495112" cy="1941104"/>
      </dsp:txXfrm>
    </dsp:sp>
    <dsp:sp modelId="{174451EB-90C7-4AB7-8827-AAD9C08E3B43}">
      <dsp:nvSpPr>
        <dsp:cNvPr id="0" name=""/>
        <dsp:cNvSpPr/>
      </dsp:nvSpPr>
      <dsp:spPr>
        <a:xfrm rot="13408740">
          <a:off x="2898073" y="2505274"/>
          <a:ext cx="693744" cy="32701"/>
        </a:xfrm>
        <a:custGeom>
          <a:avLst/>
          <a:gdLst/>
          <a:ahLst/>
          <a:cxnLst/>
          <a:rect l="0" t="0" r="0" b="0"/>
          <a:pathLst>
            <a:path>
              <a:moveTo>
                <a:pt x="0" y="16350"/>
              </a:moveTo>
              <a:lnTo>
                <a:pt x="693744"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408740">
        <a:off x="3227601" y="2504281"/>
        <a:ext cx="34687" cy="34687"/>
      </dsp:txXfrm>
    </dsp:sp>
    <dsp:sp modelId="{31013E2F-2C3C-4A01-96C6-53F42234A8C5}">
      <dsp:nvSpPr>
        <dsp:cNvPr id="0" name=""/>
        <dsp:cNvSpPr/>
      </dsp:nvSpPr>
      <dsp:spPr>
        <a:xfrm>
          <a:off x="877793" y="223034"/>
          <a:ext cx="2455662" cy="24364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Isolation</a:t>
          </a:r>
        </a:p>
        <a:p>
          <a:pPr lvl="0" algn="ctr" defTabSz="800100">
            <a:lnSpc>
              <a:spcPct val="90000"/>
            </a:lnSpc>
            <a:spcBef>
              <a:spcPct val="0"/>
            </a:spcBef>
            <a:spcAft>
              <a:spcPct val="35000"/>
            </a:spcAft>
          </a:pPr>
          <a:r>
            <a:rPr lang="en-US" sz="1800" kern="1200" dirty="0" smtClean="0"/>
            <a:t> v. </a:t>
          </a:r>
        </a:p>
        <a:p>
          <a:pPr lvl="0" algn="ctr" defTabSz="800100">
            <a:lnSpc>
              <a:spcPct val="90000"/>
            </a:lnSpc>
            <a:spcBef>
              <a:spcPct val="0"/>
            </a:spcBef>
            <a:spcAft>
              <a:spcPct val="35000"/>
            </a:spcAft>
          </a:pPr>
          <a:r>
            <a:rPr lang="en-US" sz="1800" kern="1200" dirty="0" err="1" smtClean="0"/>
            <a:t>pluralismnism</a:t>
          </a:r>
          <a:r>
            <a:rPr lang="en-US" sz="1800" kern="1200" dirty="0" smtClean="0"/>
            <a:t> </a:t>
          </a:r>
          <a:endParaRPr lang="en-US" sz="1400" kern="1200" dirty="0" smtClean="0"/>
        </a:p>
        <a:p>
          <a:pPr lvl="0" algn="ctr" defTabSz="800100">
            <a:lnSpc>
              <a:spcPct val="90000"/>
            </a:lnSpc>
            <a:spcBef>
              <a:spcPct val="0"/>
            </a:spcBef>
            <a:spcAft>
              <a:spcPct val="35000"/>
            </a:spcAft>
          </a:pPr>
          <a:endParaRPr lang="en-US" sz="800" kern="1200" dirty="0"/>
        </a:p>
      </dsp:txBody>
      <dsp:txXfrm>
        <a:off x="877793" y="223034"/>
        <a:ext cx="2455662" cy="2436419"/>
      </dsp:txXfrm>
    </dsp:sp>
    <dsp:sp modelId="{5296B92D-9F14-4A37-86E2-8FA0B47E88C9}">
      <dsp:nvSpPr>
        <dsp:cNvPr id="0" name=""/>
        <dsp:cNvSpPr/>
      </dsp:nvSpPr>
      <dsp:spPr>
        <a:xfrm rot="18900000">
          <a:off x="4660824" y="2647528"/>
          <a:ext cx="216746" cy="32701"/>
        </a:xfrm>
        <a:custGeom>
          <a:avLst/>
          <a:gdLst/>
          <a:ahLst/>
          <a:cxnLst/>
          <a:rect l="0" t="0" r="0" b="0"/>
          <a:pathLst>
            <a:path>
              <a:moveTo>
                <a:pt x="0" y="16350"/>
              </a:moveTo>
              <a:lnTo>
                <a:pt x="216746"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900000">
        <a:off x="4763778" y="2658461"/>
        <a:ext cx="10837" cy="10837"/>
      </dsp:txXfrm>
    </dsp:sp>
    <dsp:sp modelId="{94156B8E-BCDE-40C8-9BFD-5C561188B31C}">
      <dsp:nvSpPr>
        <dsp:cNvPr id="0" name=""/>
        <dsp:cNvSpPr/>
      </dsp:nvSpPr>
      <dsp:spPr>
        <a:xfrm>
          <a:off x="4333822" y="111407"/>
          <a:ext cx="3129613" cy="28460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Cosmopolitanism </a:t>
          </a:r>
        </a:p>
        <a:p>
          <a:pPr lvl="0" algn="ctr" defTabSz="889000">
            <a:lnSpc>
              <a:spcPct val="90000"/>
            </a:lnSpc>
            <a:spcBef>
              <a:spcPct val="0"/>
            </a:spcBef>
            <a:spcAft>
              <a:spcPct val="35000"/>
            </a:spcAft>
          </a:pPr>
          <a:r>
            <a:rPr lang="en-US" sz="2000" kern="1200" dirty="0" smtClean="0"/>
            <a:t>v.</a:t>
          </a:r>
        </a:p>
        <a:p>
          <a:pPr lvl="0" algn="ctr" defTabSz="889000">
            <a:lnSpc>
              <a:spcPct val="90000"/>
            </a:lnSpc>
            <a:spcBef>
              <a:spcPct val="0"/>
            </a:spcBef>
            <a:spcAft>
              <a:spcPct val="35000"/>
            </a:spcAft>
          </a:pPr>
          <a:r>
            <a:rPr lang="en-US" sz="2000" kern="1200" dirty="0" smtClean="0"/>
            <a:t> provincialism</a:t>
          </a:r>
          <a:endParaRPr lang="en-US" sz="2000" kern="1200" dirty="0"/>
        </a:p>
      </dsp:txBody>
      <dsp:txXfrm>
        <a:off x="4333822" y="111407"/>
        <a:ext cx="3129613" cy="2846080"/>
      </dsp:txXfrm>
    </dsp:sp>
    <dsp:sp modelId="{9121197B-58B5-43BC-9CDC-51EA2BFDEC4B}">
      <dsp:nvSpPr>
        <dsp:cNvPr id="0" name=""/>
        <dsp:cNvSpPr/>
      </dsp:nvSpPr>
      <dsp:spPr>
        <a:xfrm>
          <a:off x="4847879" y="3316402"/>
          <a:ext cx="543700" cy="32701"/>
        </a:xfrm>
        <a:custGeom>
          <a:avLst/>
          <a:gdLst/>
          <a:ahLst/>
          <a:cxnLst/>
          <a:rect l="0" t="0" r="0" b="0"/>
          <a:pathLst>
            <a:path>
              <a:moveTo>
                <a:pt x="0" y="16350"/>
              </a:moveTo>
              <a:lnTo>
                <a:pt x="543700"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6137" y="3319160"/>
        <a:ext cx="27185" cy="27185"/>
      </dsp:txXfrm>
    </dsp:sp>
    <dsp:sp modelId="{E9AAB11E-9B9E-41ED-A6D1-150B0D40DDD3}">
      <dsp:nvSpPr>
        <dsp:cNvPr id="0" name=""/>
        <dsp:cNvSpPr/>
      </dsp:nvSpPr>
      <dsp:spPr>
        <a:xfrm>
          <a:off x="5391580" y="2126556"/>
          <a:ext cx="2503864" cy="2412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smtClean="0"/>
            <a:t>Rrsurgence</a:t>
          </a:r>
          <a:r>
            <a:rPr lang="en-US" sz="2400" kern="1200" dirty="0" smtClean="0"/>
            <a:t> of the KKK</a:t>
          </a:r>
          <a:endParaRPr lang="en-US" sz="2400" kern="1200" dirty="0"/>
        </a:p>
      </dsp:txBody>
      <dsp:txXfrm>
        <a:off x="5391580" y="2126556"/>
        <a:ext cx="2503864" cy="2412393"/>
      </dsp:txXfrm>
    </dsp:sp>
    <dsp:sp modelId="{45B2B64F-D0BD-4801-B6BE-C53E631DCA50}">
      <dsp:nvSpPr>
        <dsp:cNvPr id="0" name=""/>
        <dsp:cNvSpPr/>
      </dsp:nvSpPr>
      <dsp:spPr>
        <a:xfrm rot="2700000">
          <a:off x="4623099" y="4076351"/>
          <a:ext cx="474344" cy="32701"/>
        </a:xfrm>
        <a:custGeom>
          <a:avLst/>
          <a:gdLst/>
          <a:ahLst/>
          <a:cxnLst/>
          <a:rect l="0" t="0" r="0" b="0"/>
          <a:pathLst>
            <a:path>
              <a:moveTo>
                <a:pt x="0" y="16350"/>
              </a:moveTo>
              <a:lnTo>
                <a:pt x="474344"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700000">
        <a:off x="4848413" y="4080843"/>
        <a:ext cx="23717" cy="23717"/>
      </dsp:txXfrm>
    </dsp:sp>
    <dsp:sp modelId="{ED6B5436-D9C4-4B72-848F-5ACDF450D445}">
      <dsp:nvSpPr>
        <dsp:cNvPr id="0" name=""/>
        <dsp:cNvSpPr/>
      </dsp:nvSpPr>
      <dsp:spPr>
        <a:xfrm>
          <a:off x="4654217" y="3912490"/>
          <a:ext cx="2488823" cy="2437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Red Scare</a:t>
          </a:r>
          <a:endParaRPr lang="en-US" sz="2000" kern="1200" dirty="0"/>
        </a:p>
      </dsp:txBody>
      <dsp:txXfrm>
        <a:off x="4654217" y="3912490"/>
        <a:ext cx="2488823" cy="2437137"/>
      </dsp:txXfrm>
    </dsp:sp>
    <dsp:sp modelId="{DE023CE7-1185-451F-B567-9478204A3714}">
      <dsp:nvSpPr>
        <dsp:cNvPr id="0" name=""/>
        <dsp:cNvSpPr/>
      </dsp:nvSpPr>
      <dsp:spPr>
        <a:xfrm rot="5400000">
          <a:off x="3905056" y="4482221"/>
          <a:ext cx="390533" cy="32701"/>
        </a:xfrm>
        <a:custGeom>
          <a:avLst/>
          <a:gdLst/>
          <a:ahLst/>
          <a:cxnLst/>
          <a:rect l="0" t="0" r="0" b="0"/>
          <a:pathLst>
            <a:path>
              <a:moveTo>
                <a:pt x="0" y="16350"/>
              </a:moveTo>
              <a:lnTo>
                <a:pt x="390533"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4090560" y="4488809"/>
        <a:ext cx="19526" cy="19526"/>
      </dsp:txXfrm>
    </dsp:sp>
    <dsp:sp modelId="{F604886C-0959-491D-BD78-54B65B5F4290}">
      <dsp:nvSpPr>
        <dsp:cNvPr id="0" name=""/>
        <dsp:cNvSpPr/>
      </dsp:nvSpPr>
      <dsp:spPr>
        <a:xfrm>
          <a:off x="2843539" y="4693839"/>
          <a:ext cx="2513567" cy="23642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Prohibition</a:t>
          </a:r>
          <a:endParaRPr lang="en-US" sz="2000" kern="1200" dirty="0"/>
        </a:p>
      </dsp:txBody>
      <dsp:txXfrm>
        <a:off x="2843539" y="4693839"/>
        <a:ext cx="2513567" cy="2364206"/>
      </dsp:txXfrm>
    </dsp:sp>
    <dsp:sp modelId="{A08A20D4-2373-4B42-BFAB-87E17FCCCDF9}">
      <dsp:nvSpPr>
        <dsp:cNvPr id="0" name=""/>
        <dsp:cNvSpPr/>
      </dsp:nvSpPr>
      <dsp:spPr>
        <a:xfrm rot="8100000">
          <a:off x="3115968" y="4071063"/>
          <a:ext cx="459388" cy="32701"/>
        </a:xfrm>
        <a:custGeom>
          <a:avLst/>
          <a:gdLst/>
          <a:ahLst/>
          <a:cxnLst/>
          <a:rect l="0" t="0" r="0" b="0"/>
          <a:pathLst>
            <a:path>
              <a:moveTo>
                <a:pt x="0" y="16350"/>
              </a:moveTo>
              <a:lnTo>
                <a:pt x="459388"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100000">
        <a:off x="3334177" y="4075929"/>
        <a:ext cx="22969" cy="22969"/>
      </dsp:txXfrm>
    </dsp:sp>
    <dsp:sp modelId="{E7C5CA6D-865E-4787-AB01-622ACE749DE3}">
      <dsp:nvSpPr>
        <dsp:cNvPr id="0" name=""/>
        <dsp:cNvSpPr/>
      </dsp:nvSpPr>
      <dsp:spPr>
        <a:xfrm>
          <a:off x="1032869" y="3906525"/>
          <a:ext cx="2538296" cy="24490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Great Migration</a:t>
          </a:r>
          <a:endParaRPr lang="en-US" sz="2000" kern="1200" dirty="0"/>
        </a:p>
      </dsp:txBody>
      <dsp:txXfrm>
        <a:off x="1032869" y="3906525"/>
        <a:ext cx="2538296" cy="2449068"/>
      </dsp:txXfrm>
    </dsp:sp>
    <dsp:sp modelId="{B494B165-02E0-4517-B00F-3E6B1D490BA4}">
      <dsp:nvSpPr>
        <dsp:cNvPr id="0" name=""/>
        <dsp:cNvSpPr/>
      </dsp:nvSpPr>
      <dsp:spPr>
        <a:xfrm rot="10800000">
          <a:off x="2780114" y="3316402"/>
          <a:ext cx="572653" cy="32701"/>
        </a:xfrm>
        <a:custGeom>
          <a:avLst/>
          <a:gdLst/>
          <a:ahLst/>
          <a:cxnLst/>
          <a:rect l="0" t="0" r="0" b="0"/>
          <a:pathLst>
            <a:path>
              <a:moveTo>
                <a:pt x="0" y="16350"/>
              </a:moveTo>
              <a:lnTo>
                <a:pt x="572653"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52124" y="3318437"/>
        <a:ext cx="28632" cy="28632"/>
      </dsp:txXfrm>
    </dsp:sp>
    <dsp:sp modelId="{078F5490-E7AA-41F8-88CB-B4E09DCF5BCC}">
      <dsp:nvSpPr>
        <dsp:cNvPr id="0" name=""/>
        <dsp:cNvSpPr/>
      </dsp:nvSpPr>
      <dsp:spPr>
        <a:xfrm>
          <a:off x="334155" y="2120591"/>
          <a:ext cx="2445958" cy="24243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Women’s </a:t>
          </a:r>
          <a:r>
            <a:rPr lang="en-US" sz="2000" kern="1200" dirty="0" err="1" smtClean="0"/>
            <a:t>Sufferage</a:t>
          </a:r>
          <a:endParaRPr lang="en-US" sz="2000" kern="1200" dirty="0"/>
        </a:p>
      </dsp:txBody>
      <dsp:txXfrm>
        <a:off x="334155" y="2120591"/>
        <a:ext cx="2445958" cy="2424324"/>
      </dsp:txXfrm>
    </dsp:sp>
    <dsp:sp modelId="{0DE73C1C-B28F-4F61-89A5-0FFB652F2D92}">
      <dsp:nvSpPr>
        <dsp:cNvPr id="0" name=""/>
        <dsp:cNvSpPr/>
      </dsp:nvSpPr>
      <dsp:spPr>
        <a:xfrm rot="15729541">
          <a:off x="3653457" y="2086148"/>
          <a:ext cx="554891" cy="32701"/>
        </a:xfrm>
        <a:custGeom>
          <a:avLst/>
          <a:gdLst/>
          <a:ahLst/>
          <a:cxnLst/>
          <a:rect l="0" t="0" r="0" b="0"/>
          <a:pathLst>
            <a:path>
              <a:moveTo>
                <a:pt x="0" y="16350"/>
              </a:moveTo>
              <a:lnTo>
                <a:pt x="554891" y="163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729541">
        <a:off x="3917030" y="2088627"/>
        <a:ext cx="27744" cy="27744"/>
      </dsp:txXfrm>
    </dsp:sp>
    <dsp:sp modelId="{6E929FB5-5488-4AEA-8AF5-CB6368D32816}">
      <dsp:nvSpPr>
        <dsp:cNvPr id="0" name=""/>
        <dsp:cNvSpPr/>
      </dsp:nvSpPr>
      <dsp:spPr>
        <a:xfrm>
          <a:off x="2590802" y="0"/>
          <a:ext cx="2353530" cy="1832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Economic</a:t>
          </a:r>
        </a:p>
        <a:p>
          <a:pPr lvl="0" algn="ctr" defTabSz="889000">
            <a:lnSpc>
              <a:spcPct val="90000"/>
            </a:lnSpc>
            <a:spcBef>
              <a:spcPct val="0"/>
            </a:spcBef>
            <a:spcAft>
              <a:spcPct val="35000"/>
            </a:spcAft>
          </a:pPr>
          <a:r>
            <a:rPr lang="en-US" sz="2000" kern="1200" dirty="0" smtClean="0"/>
            <a:t>Deregulation</a:t>
          </a:r>
          <a:endParaRPr lang="en-US" sz="2000" kern="1200" dirty="0"/>
        </a:p>
      </dsp:txBody>
      <dsp:txXfrm>
        <a:off x="2590802" y="0"/>
        <a:ext cx="2353530" cy="18328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4B1CB-D8DD-49BD-B49A-2A032A21B3BA}" type="datetimeFigureOut">
              <a:rPr lang="en-US" smtClean="0"/>
              <a:pPr/>
              <a:t>11/15/2011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BF971-CBBB-46CE-AE29-5193FB8810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Written</a:t>
            </a:r>
            <a:r>
              <a:rPr lang="en-US" baseline="0" dirty="0" smtClean="0"/>
              <a:t> in response to the Red Scare.</a:t>
            </a:r>
            <a:endParaRPr lang="en-US" dirty="0"/>
          </a:p>
        </p:txBody>
      </p:sp>
      <p:sp>
        <p:nvSpPr>
          <p:cNvPr id="4" name="Slide Number Placeholder 3"/>
          <p:cNvSpPr>
            <a:spLocks noGrp="1"/>
          </p:cNvSpPr>
          <p:nvPr>
            <p:ph type="sldNum" sz="quarter" idx="10"/>
          </p:nvPr>
        </p:nvSpPr>
        <p:spPr/>
        <p:txBody>
          <a:bodyPr/>
          <a:lstStyle/>
          <a:p>
            <a:fld id="{4A9BF971-CBBB-46CE-AE29-5193FB8810E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83129-6A6B-4D95-8832-96848AC1CAC9}"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8758E-F020-4776-9AE1-2A100F964C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83129-6A6B-4D95-8832-96848AC1CAC9}" type="datetimeFigureOut">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8758E-F020-4776-9AE1-2A100F964C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bg1"/>
                </a:solidFill>
              </a:rPr>
              <a:t>War Industries Board</a:t>
            </a:r>
            <a:endParaRPr lang="en-US" u="sng" dirty="0">
              <a:solidFill>
                <a:schemeClr val="bg1"/>
              </a:solidFill>
            </a:endParaRPr>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r>
              <a:rPr lang="en-US" dirty="0" smtClean="0">
                <a:solidFill>
                  <a:schemeClr val="bg1"/>
                </a:solidFill>
                <a:latin typeface="Aharoni" pitchFamily="2" charset="-79"/>
                <a:cs typeface="Aharoni" pitchFamily="2" charset="-79"/>
              </a:rPr>
              <a:t>Created July, </a:t>
            </a:r>
            <a:r>
              <a:rPr lang="en-US" sz="3900" dirty="0" smtClean="0">
                <a:solidFill>
                  <a:schemeClr val="bg1"/>
                </a:solidFill>
                <a:latin typeface="Aharoni" pitchFamily="2" charset="-79"/>
                <a:cs typeface="Aharoni" pitchFamily="2" charset="-79"/>
              </a:rPr>
              <a:t>1917</a:t>
            </a:r>
            <a:r>
              <a:rPr lang="en-US" dirty="0" smtClean="0">
                <a:solidFill>
                  <a:schemeClr val="bg1"/>
                </a:solidFill>
                <a:latin typeface="Aharoni" pitchFamily="2" charset="-79"/>
                <a:cs typeface="Aharoni" pitchFamily="2" charset="-79"/>
              </a:rPr>
              <a:t> to determine what materials manufacturers could use  and what they could or could not make. </a:t>
            </a:r>
          </a:p>
          <a:p>
            <a:r>
              <a:rPr lang="en-US" sz="3600" dirty="0" smtClean="0">
                <a:solidFill>
                  <a:schemeClr val="bg1"/>
                </a:solidFill>
              </a:rPr>
              <a:t>~500 war service committees to oversee and represent industries. (From corsets to steel).</a:t>
            </a:r>
          </a:p>
          <a:p>
            <a:pPr lvl="1"/>
            <a:r>
              <a:rPr lang="en-US" sz="3000" dirty="0" smtClean="0">
                <a:solidFill>
                  <a:schemeClr val="bg1"/>
                </a:solidFill>
                <a:latin typeface="Aharoni" pitchFamily="2" charset="-79"/>
                <a:cs typeface="Aharoni" pitchFamily="2" charset="-79"/>
              </a:rPr>
              <a:t>Price Fixing – US Grain Corp.</a:t>
            </a:r>
          </a:p>
          <a:p>
            <a:pPr lvl="1"/>
            <a:r>
              <a:rPr lang="en-US" sz="3000" dirty="0" smtClean="0">
                <a:solidFill>
                  <a:schemeClr val="bg1"/>
                </a:solidFill>
                <a:latin typeface="Aharoni" pitchFamily="2" charset="-79"/>
                <a:cs typeface="Aharoni" pitchFamily="2" charset="-79"/>
              </a:rPr>
              <a:t>Food Administration – H. Hoover</a:t>
            </a:r>
          </a:p>
          <a:p>
            <a:pPr lvl="1"/>
            <a:r>
              <a:rPr lang="en-US" sz="3000" dirty="0" smtClean="0">
                <a:solidFill>
                  <a:schemeClr val="bg1"/>
                </a:solidFill>
                <a:latin typeface="Aharoni" pitchFamily="2" charset="-79"/>
                <a:cs typeface="Aharoni" pitchFamily="2" charset="-79"/>
              </a:rPr>
              <a:t>Fuel Administration</a:t>
            </a:r>
          </a:p>
          <a:p>
            <a:endParaRPr lang="en-US" dirty="0" smtClean="0">
              <a:solidFill>
                <a:schemeClr val="bg1"/>
              </a:solidFill>
            </a:endParaRPr>
          </a:p>
          <a:p>
            <a:r>
              <a:rPr lang="en-US" dirty="0" smtClean="0">
                <a:solidFill>
                  <a:schemeClr val="bg1"/>
                </a:solidFill>
              </a:rPr>
              <a:t>Labor unions flourished during the war because of high demand for labor.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52500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Harlem Renaissance</a:t>
            </a:r>
            <a:endParaRPr lang="en-US" dirty="0"/>
          </a:p>
        </p:txBody>
      </p:sp>
      <p:sp>
        <p:nvSpPr>
          <p:cNvPr id="3" name="Content Placeholder 2"/>
          <p:cNvSpPr>
            <a:spLocks noGrp="1"/>
          </p:cNvSpPr>
          <p:nvPr>
            <p:ph idx="1"/>
          </p:nvPr>
        </p:nvSpPr>
        <p:spPr>
          <a:xfrm>
            <a:off x="0" y="1295400"/>
            <a:ext cx="6934200" cy="3962400"/>
          </a:xfrm>
        </p:spPr>
        <p:txBody>
          <a:bodyPr>
            <a:normAutofit fontScale="92500" lnSpcReduction="20000"/>
          </a:bodyPr>
          <a:lstStyle/>
          <a:p>
            <a:r>
              <a:rPr lang="en-US" dirty="0" smtClean="0"/>
              <a:t>1920s Harlem was 70% black-owned.</a:t>
            </a:r>
          </a:p>
          <a:p>
            <a:r>
              <a:rPr lang="en-US" dirty="0" smtClean="0"/>
              <a:t>Many African Americans had been moving North as part of the Great Migration during and after WWI, during which 750,000 blacks left the South.</a:t>
            </a:r>
          </a:p>
          <a:p>
            <a:r>
              <a:rPr lang="en-US" dirty="0" smtClean="0"/>
              <a:t>A new interest in Africa, and creating an identity based on cultural roots was developing in the USA, along with a new sense of pride in black culture.</a:t>
            </a:r>
          </a:p>
        </p:txBody>
      </p:sp>
      <p:pic>
        <p:nvPicPr>
          <p:cNvPr id="2050" name="Picture 2"/>
          <p:cNvPicPr>
            <a:picLocks noChangeAspect="1" noChangeArrowheads="1"/>
          </p:cNvPicPr>
          <p:nvPr/>
        </p:nvPicPr>
        <p:blipFill>
          <a:blip r:embed="rId2" cstate="print"/>
          <a:srcRect/>
          <a:stretch>
            <a:fillRect/>
          </a:stretch>
        </p:blipFill>
        <p:spPr bwMode="auto">
          <a:xfrm>
            <a:off x="6961251" y="1447800"/>
            <a:ext cx="2182749" cy="3209925"/>
          </a:xfrm>
          <a:prstGeom prst="rect">
            <a:avLst/>
          </a:prstGeom>
          <a:noFill/>
          <a:ln w="9525">
            <a:noFill/>
            <a:miter lim="800000"/>
            <a:headEnd/>
            <a:tailEnd/>
          </a:ln>
          <a:effectLst/>
        </p:spPr>
      </p:pic>
      <p:sp>
        <p:nvSpPr>
          <p:cNvPr id="5" name="TextBox 4"/>
          <p:cNvSpPr txBox="1"/>
          <p:nvPr/>
        </p:nvSpPr>
        <p:spPr>
          <a:xfrm>
            <a:off x="0" y="4800600"/>
            <a:ext cx="9144000" cy="3046988"/>
          </a:xfrm>
          <a:prstGeom prst="rect">
            <a:avLst/>
          </a:prstGeom>
          <a:noFill/>
        </p:spPr>
        <p:txBody>
          <a:bodyPr wrap="square" rtlCol="0">
            <a:spAutoFit/>
          </a:bodyPr>
          <a:lstStyle/>
          <a:p>
            <a:pPr>
              <a:buFont typeface="Arial" pitchFamily="34" charset="0"/>
              <a:buChar char="•"/>
            </a:pPr>
            <a:r>
              <a:rPr lang="en-US" sz="3200" dirty="0" smtClean="0"/>
              <a:t>NAACP moves offices to New York, and </a:t>
            </a:r>
            <a:r>
              <a:rPr lang="en-US" sz="3200" dirty="0" err="1" smtClean="0"/>
              <a:t>DuBois</a:t>
            </a:r>
            <a:r>
              <a:rPr lang="en-US" sz="3200" dirty="0" smtClean="0"/>
              <a:t> becomes an editor of their journal, </a:t>
            </a:r>
            <a:r>
              <a:rPr lang="en-US" sz="3200" i="1" dirty="0" smtClean="0"/>
              <a:t>The Crisis.</a:t>
            </a:r>
            <a:r>
              <a:rPr lang="en-US" sz="3200" dirty="0" smtClean="0"/>
              <a:t> The journal sponsored artists of the Harlem Renaissance such as Langston Hughes. </a:t>
            </a:r>
          </a:p>
          <a:p>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With many economic opportunities closed to them, creative expression was one viable option </a:t>
            </a:r>
            <a:r>
              <a:rPr lang="en-US" dirty="0" smtClean="0">
                <a:sym typeface="Wingdings" pitchFamily="2" charset="2"/>
              </a:rPr>
              <a:t>flourishing of music and arts.</a:t>
            </a:r>
          </a:p>
          <a:p>
            <a:endParaRPr lang="en-US" dirty="0" smtClean="0">
              <a:sym typeface="Wingdings" pitchFamily="2" charset="2"/>
            </a:endParaRPr>
          </a:p>
          <a:p>
            <a:r>
              <a:rPr lang="en-US" dirty="0" smtClean="0">
                <a:sym typeface="Wingdings" pitchFamily="2" charset="2"/>
              </a:rPr>
              <a:t>Harlem attracted a large number of educated and talented African Americans and became  a center of cultural and artistic expression, transforming “social disillusionment to race pride.”</a:t>
            </a:r>
          </a:p>
          <a:p>
            <a:pPr lvl="2"/>
            <a:r>
              <a:rPr lang="en-US" dirty="0" smtClean="0">
                <a:sym typeface="Wingdings" pitchFamily="2" charset="2"/>
              </a:rPr>
              <a:t>Alain Locke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Langston Hughes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371600" y="1210733"/>
            <a:ext cx="7010400" cy="5647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spcBef>
                <a:spcPts val="0"/>
              </a:spcBef>
              <a:buNone/>
            </a:pPr>
            <a:r>
              <a:rPr lang="en-US" sz="2400" b="1" dirty="0" smtClean="0"/>
              <a:t>I've known rivers: </a:t>
            </a:r>
          </a:p>
          <a:p>
            <a:pPr algn="ctr">
              <a:spcBef>
                <a:spcPts val="0"/>
              </a:spcBef>
              <a:buNone/>
            </a:pPr>
            <a:r>
              <a:rPr lang="en-US" sz="2400" b="1" dirty="0" smtClean="0"/>
              <a:t>I've known rivers ancient as the world and older than the flow of human blood in human veins. </a:t>
            </a:r>
          </a:p>
          <a:p>
            <a:pPr algn="ctr">
              <a:spcBef>
                <a:spcPts val="0"/>
              </a:spcBef>
              <a:buNone/>
            </a:pPr>
            <a:endParaRPr lang="en-US" sz="2400" b="1" dirty="0" smtClean="0"/>
          </a:p>
          <a:p>
            <a:pPr algn="ctr">
              <a:spcBef>
                <a:spcPts val="0"/>
              </a:spcBef>
              <a:buNone/>
            </a:pPr>
            <a:r>
              <a:rPr lang="en-US" sz="2400" b="1" dirty="0" smtClean="0"/>
              <a:t>My soul has grown deep like the rivers. </a:t>
            </a:r>
          </a:p>
          <a:p>
            <a:pPr algn="ctr">
              <a:spcBef>
                <a:spcPts val="0"/>
              </a:spcBef>
              <a:buNone/>
            </a:pPr>
            <a:endParaRPr lang="en-US" sz="2400" b="1" dirty="0" smtClean="0"/>
          </a:p>
          <a:p>
            <a:pPr algn="ctr">
              <a:spcBef>
                <a:spcPts val="0"/>
              </a:spcBef>
              <a:buNone/>
            </a:pPr>
            <a:r>
              <a:rPr lang="en-US" sz="2400" b="1" dirty="0" smtClean="0"/>
              <a:t>I bathed in the Euphrates when dawns were young. </a:t>
            </a:r>
          </a:p>
          <a:p>
            <a:pPr algn="ctr">
              <a:spcBef>
                <a:spcPts val="0"/>
              </a:spcBef>
              <a:buNone/>
            </a:pPr>
            <a:r>
              <a:rPr lang="en-US" sz="2400" b="1" dirty="0" smtClean="0"/>
              <a:t>I built my hut near the Congo and it lulled me to sleep. </a:t>
            </a:r>
          </a:p>
          <a:p>
            <a:pPr algn="ctr">
              <a:spcBef>
                <a:spcPts val="0"/>
              </a:spcBef>
              <a:buNone/>
            </a:pPr>
            <a:r>
              <a:rPr lang="en-US" sz="2400" b="1" dirty="0" smtClean="0"/>
              <a:t>I looked upon the Nile and raised the pyramids above it. </a:t>
            </a:r>
          </a:p>
          <a:p>
            <a:pPr algn="ctr">
              <a:spcBef>
                <a:spcPts val="0"/>
              </a:spcBef>
              <a:buNone/>
            </a:pPr>
            <a:r>
              <a:rPr lang="en-US" sz="2400" b="1" dirty="0" smtClean="0"/>
              <a:t>I heard the singing of the Mississippi when Abe Lincoln </a:t>
            </a:r>
          </a:p>
          <a:p>
            <a:pPr algn="ctr">
              <a:spcBef>
                <a:spcPts val="0"/>
              </a:spcBef>
              <a:buNone/>
            </a:pPr>
            <a:r>
              <a:rPr lang="en-US" sz="2400" b="1" dirty="0" smtClean="0"/>
              <a:t>went down to New Orleans, and I've seen its muddy bosom turn all golden in the sunset.</a:t>
            </a:r>
          </a:p>
          <a:p>
            <a:pPr algn="ctr">
              <a:spcBef>
                <a:spcPts val="0"/>
              </a:spcBef>
              <a:buNone/>
            </a:pPr>
            <a:endParaRPr lang="en-US" sz="2400" b="1" dirty="0" smtClean="0"/>
          </a:p>
          <a:p>
            <a:pPr algn="ctr">
              <a:spcBef>
                <a:spcPts val="0"/>
              </a:spcBef>
              <a:buNone/>
            </a:pPr>
            <a:r>
              <a:rPr lang="en-US" sz="2400" b="1" dirty="0" smtClean="0"/>
              <a:t> I've known rivers: </a:t>
            </a:r>
          </a:p>
          <a:p>
            <a:pPr algn="ctr">
              <a:spcBef>
                <a:spcPts val="0"/>
              </a:spcBef>
              <a:buNone/>
            </a:pPr>
            <a:r>
              <a:rPr lang="en-US" sz="2400" b="1" dirty="0" smtClean="0"/>
              <a:t>Ancient, dusky rivers. </a:t>
            </a:r>
          </a:p>
          <a:p>
            <a:pPr algn="ctr">
              <a:spcBef>
                <a:spcPts val="0"/>
              </a:spcBef>
              <a:buNone/>
            </a:pPr>
            <a:endParaRPr lang="en-US" sz="2400" b="1" dirty="0" smtClean="0"/>
          </a:p>
          <a:p>
            <a:pPr algn="ctr">
              <a:spcBef>
                <a:spcPts val="0"/>
              </a:spcBef>
              <a:buNone/>
            </a:pPr>
            <a:r>
              <a:rPr lang="en-US" sz="2400" b="1" dirty="0" smtClean="0"/>
              <a:t>My soul has grown deep like the rivers.</a:t>
            </a:r>
          </a:p>
          <a:p>
            <a:pPr algn="ctr">
              <a:spcBef>
                <a:spcPts val="0"/>
              </a:spcBef>
              <a:buNone/>
            </a:pPr>
            <a:endParaRPr lang="en-US" sz="2400" b="1" dirty="0" smtClean="0"/>
          </a:p>
          <a:p>
            <a:pPr algn="ctr">
              <a:spcBef>
                <a:spcPts val="0"/>
              </a:spcBef>
              <a:buNone/>
            </a:pPr>
            <a:r>
              <a:rPr lang="en-US" sz="2400" b="1" dirty="0" smtClean="0"/>
              <a:t>--Langston Hughes, 1920</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dirty="0" smtClean="0"/>
              <a:t>   ‎"If we must die, let it not be like hogs</a:t>
            </a:r>
            <a:br>
              <a:rPr lang="en-US" dirty="0" smtClean="0"/>
            </a:br>
            <a:r>
              <a:rPr lang="en-US" dirty="0" smtClean="0"/>
              <a:t>Hunted and penned in an inglorious spot,</a:t>
            </a:r>
            <a:br>
              <a:rPr lang="en-US" dirty="0" smtClean="0"/>
            </a:br>
            <a:r>
              <a:rPr lang="en-US" dirty="0" smtClean="0"/>
              <a:t>While round us bark the mad and hungry dogs,</a:t>
            </a:r>
            <a:br>
              <a:rPr lang="en-US" dirty="0" smtClean="0"/>
            </a:br>
            <a:r>
              <a:rPr lang="en-US" dirty="0" smtClean="0"/>
              <a:t>Making their mock at our accursed lot.</a:t>
            </a:r>
            <a:br>
              <a:rPr lang="en-US" dirty="0" smtClean="0"/>
            </a:br>
            <a:r>
              <a:rPr lang="en-US" dirty="0" smtClean="0"/>
              <a:t>If we must die, O let us nobly die,</a:t>
            </a:r>
            <a:br>
              <a:rPr lang="en-US" dirty="0" smtClean="0"/>
            </a:br>
            <a:r>
              <a:rPr lang="en-US" dirty="0" smtClean="0"/>
              <a:t>......So that our precious blood may not be shed</a:t>
            </a:r>
            <a:br>
              <a:rPr lang="en-US" dirty="0" smtClean="0"/>
            </a:br>
            <a:r>
              <a:rPr lang="en-US" dirty="0" smtClean="0"/>
              <a:t>In vain; then even the monsters we defy</a:t>
            </a:r>
            <a:br>
              <a:rPr lang="en-US" dirty="0" smtClean="0"/>
            </a:br>
            <a:r>
              <a:rPr lang="en-US" dirty="0" smtClean="0"/>
              <a:t>Shall be constrained to honor us though dead!</a:t>
            </a:r>
            <a:br>
              <a:rPr lang="en-US" dirty="0" smtClean="0"/>
            </a:br>
            <a:r>
              <a:rPr lang="en-US" dirty="0" smtClean="0"/>
              <a:t>O kinsmen we must meet the common foe!</a:t>
            </a:r>
            <a:br>
              <a:rPr lang="en-US" dirty="0" smtClean="0"/>
            </a:br>
            <a:r>
              <a:rPr lang="en-US" dirty="0" smtClean="0"/>
              <a:t>Though far outnumbered let us show us brave,</a:t>
            </a:r>
            <a:br>
              <a:rPr lang="en-US" dirty="0" smtClean="0"/>
            </a:br>
            <a:r>
              <a:rPr lang="en-US" dirty="0" smtClean="0"/>
              <a:t>And for their thousand blows deal one deathblow!</a:t>
            </a:r>
            <a:br>
              <a:rPr lang="en-US" dirty="0" smtClean="0"/>
            </a:br>
            <a:r>
              <a:rPr lang="en-US" dirty="0" smtClean="0"/>
              <a:t>What though before us lies the open grave?</a:t>
            </a:r>
            <a:br>
              <a:rPr lang="en-US" dirty="0" smtClean="0"/>
            </a:br>
            <a:r>
              <a:rPr lang="en-US" dirty="0" smtClean="0"/>
              <a:t>Like men we'll face the murderous, cowardly pack,</a:t>
            </a:r>
            <a:br>
              <a:rPr lang="en-US" dirty="0" smtClean="0"/>
            </a:br>
            <a:r>
              <a:rPr lang="en-US" dirty="0" smtClean="0"/>
              <a:t>Pressed to the wall, dying, but fighting back!“</a:t>
            </a:r>
          </a:p>
          <a:p>
            <a:pPr>
              <a:buNone/>
            </a:pPr>
            <a:r>
              <a:rPr lang="en-US" dirty="0" smtClean="0"/>
              <a:t/>
            </a:r>
            <a:br>
              <a:rPr lang="en-US" dirty="0" smtClean="0"/>
            </a:br>
            <a:r>
              <a:rPr lang="en-US" dirty="0" smtClean="0"/>
              <a:t>-- Claude McKay, 1919</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1295400" y="-81845"/>
            <a:ext cx="5763991" cy="6939845"/>
          </a:xfrm>
          <a:prstGeom prst="rect">
            <a:avLst/>
          </a:prstGeom>
          <a:noFill/>
          <a:ln w="9525">
            <a:noFill/>
            <a:miter lim="800000"/>
            <a:headEnd/>
            <a:tailEnd/>
          </a:ln>
          <a:effectLst/>
        </p:spPr>
      </p:pic>
      <p:sp>
        <p:nvSpPr>
          <p:cNvPr id="4" name="TextBox 3"/>
          <p:cNvSpPr txBox="1"/>
          <p:nvPr/>
        </p:nvSpPr>
        <p:spPr>
          <a:xfrm>
            <a:off x="7239000" y="4267200"/>
            <a:ext cx="1600200" cy="1200329"/>
          </a:xfrm>
          <a:prstGeom prst="rect">
            <a:avLst/>
          </a:prstGeom>
          <a:noFill/>
        </p:spPr>
        <p:txBody>
          <a:bodyPr wrap="square" rtlCol="0">
            <a:spAutoFit/>
          </a:bodyPr>
          <a:lstStyle/>
          <a:p>
            <a:r>
              <a:rPr lang="en-US" sz="3600" dirty="0" smtClean="0"/>
              <a:t>Claude McKay</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Jazz</a:t>
            </a:r>
            <a:endParaRPr lang="en-US" dirty="0"/>
          </a:p>
        </p:txBody>
      </p:sp>
      <p:sp>
        <p:nvSpPr>
          <p:cNvPr id="3" name="Content Placeholder 2"/>
          <p:cNvSpPr>
            <a:spLocks noGrp="1"/>
          </p:cNvSpPr>
          <p:nvPr>
            <p:ph idx="1"/>
          </p:nvPr>
        </p:nvSpPr>
        <p:spPr>
          <a:xfrm>
            <a:off x="0" y="1295400"/>
            <a:ext cx="8915400" cy="5257800"/>
          </a:xfrm>
        </p:spPr>
        <p:txBody>
          <a:bodyPr>
            <a:normAutofit lnSpcReduction="10000"/>
          </a:bodyPr>
          <a:lstStyle/>
          <a:p>
            <a:r>
              <a:rPr lang="en-US" dirty="0" smtClean="0"/>
              <a:t>Cotton Club – famous Harlem venue: Served only white customers and had a jungle motif with plantation decoration.</a:t>
            </a:r>
          </a:p>
          <a:p>
            <a:r>
              <a:rPr lang="en-US" dirty="0" smtClean="0"/>
              <a:t>Ragtime</a:t>
            </a:r>
            <a:r>
              <a:rPr lang="en-US" dirty="0"/>
              <a:t> </a:t>
            </a:r>
            <a:r>
              <a:rPr lang="en-US" dirty="0" smtClean="0"/>
              <a:t>– takes military march and changes the time.</a:t>
            </a:r>
          </a:p>
          <a:p>
            <a:r>
              <a:rPr lang="en-US" dirty="0" smtClean="0"/>
              <a:t>Piano music also popular because of a growing number of people who have pianos in their homes in the ’20s.</a:t>
            </a:r>
          </a:p>
          <a:p>
            <a:r>
              <a:rPr lang="en-US" dirty="0" smtClean="0"/>
              <a:t>1</a:t>
            </a:r>
            <a:r>
              <a:rPr lang="en-US" baseline="30000" dirty="0" smtClean="0"/>
              <a:t>st</a:t>
            </a:r>
            <a:r>
              <a:rPr lang="en-US" dirty="0" smtClean="0"/>
              <a:t> Blues album – Jellyroll Morton – sells 75,000 copies!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685800" y="54706"/>
            <a:ext cx="6942138" cy="6803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533400" y="-27062"/>
            <a:ext cx="7162800" cy="6899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National War Labor Board</a:t>
            </a:r>
            <a:br>
              <a:rPr lang="en-US" dirty="0" smtClean="0">
                <a:solidFill>
                  <a:schemeClr val="bg1"/>
                </a:solidFill>
              </a:rPr>
            </a:br>
            <a:r>
              <a:rPr lang="en-US" dirty="0" smtClean="0">
                <a:solidFill>
                  <a:schemeClr val="bg1"/>
                </a:solidFill>
              </a:rPr>
              <a:t>NWLB</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To mediate disputes, recognize fair wages and hours, collective bargaining.</a:t>
            </a:r>
          </a:p>
          <a:p>
            <a:endParaRPr lang="en-US" dirty="0" smtClean="0">
              <a:solidFill>
                <a:schemeClr val="bg1"/>
              </a:solidFill>
            </a:endParaRPr>
          </a:p>
          <a:p>
            <a:r>
              <a:rPr lang="en-US" dirty="0" smtClean="0">
                <a:solidFill>
                  <a:schemeClr val="bg1"/>
                </a:solidFill>
              </a:rPr>
              <a:t>War Labor Policies Board</a:t>
            </a:r>
          </a:p>
          <a:p>
            <a:pPr lvl="1"/>
            <a:r>
              <a:rPr lang="en-US" dirty="0" smtClean="0">
                <a:solidFill>
                  <a:schemeClr val="bg1"/>
                </a:solidFill>
              </a:rPr>
              <a:t>Set standards for federal employees</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6510688" y="2819400"/>
            <a:ext cx="263331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Armstrong</a:t>
            </a:r>
            <a:endParaRPr lang="en-US" dirty="0"/>
          </a:p>
        </p:txBody>
      </p:sp>
      <p:sp>
        <p:nvSpPr>
          <p:cNvPr id="3" name="Content Placeholder 2"/>
          <p:cNvSpPr>
            <a:spLocks noGrp="1"/>
          </p:cNvSpPr>
          <p:nvPr>
            <p:ph idx="1"/>
          </p:nvPr>
        </p:nvSpPr>
        <p:spPr/>
        <p:txBody>
          <a:bodyPr/>
          <a:lstStyle/>
          <a:p>
            <a:r>
              <a:rPr lang="en-US" dirty="0" smtClean="0"/>
              <a:t>Arrested in 1913 at age 19 for shooting into the air</a:t>
            </a:r>
          </a:p>
          <a:p>
            <a:pPr lvl="1"/>
            <a:r>
              <a:rPr lang="en-US" dirty="0" smtClean="0"/>
              <a:t>Put in a boy’s home where he played in a marching band</a:t>
            </a:r>
          </a:p>
          <a:p>
            <a:pPr lvl="1"/>
            <a:r>
              <a:rPr lang="en-US" dirty="0" smtClean="0"/>
              <a:t>Individualistic emphasis in music</a:t>
            </a:r>
          </a:p>
          <a:p>
            <a:pPr lvl="1"/>
            <a:r>
              <a:rPr lang="en-US" dirty="0" smtClean="0"/>
              <a:t>Armstrong as the first jazz “rock star”</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Duke Ellington</a:t>
            </a:r>
            <a:endParaRPr lang="en-US" dirty="0"/>
          </a:p>
        </p:txBody>
      </p:sp>
      <p:sp>
        <p:nvSpPr>
          <p:cNvPr id="3" name="Content Placeholder 2"/>
          <p:cNvSpPr>
            <a:spLocks noGrp="1"/>
          </p:cNvSpPr>
          <p:nvPr>
            <p:ph idx="1"/>
          </p:nvPr>
        </p:nvSpPr>
        <p:spPr>
          <a:xfrm>
            <a:off x="304800" y="1066800"/>
            <a:ext cx="8229600" cy="4525963"/>
          </a:xfrm>
        </p:spPr>
        <p:txBody>
          <a:bodyPr/>
          <a:lstStyle/>
          <a:p>
            <a:r>
              <a:rPr lang="en-US" dirty="0" smtClean="0"/>
              <a:t>Got his start at the Cotton Club playing big band music</a:t>
            </a:r>
          </a:p>
          <a:p>
            <a:r>
              <a:rPr lang="en-US" dirty="0" smtClean="0"/>
              <a:t>By 1931, because he was so popular, he was invited to visit the white house!</a:t>
            </a:r>
          </a:p>
          <a:p>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838200" y="3124200"/>
            <a:ext cx="7004384"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1295400" y="-29808"/>
            <a:ext cx="5797238" cy="68878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 and Bootlegging</a:t>
            </a:r>
            <a:endParaRPr lang="en-US" dirty="0"/>
          </a:p>
        </p:txBody>
      </p:sp>
      <p:sp>
        <p:nvSpPr>
          <p:cNvPr id="3" name="Content Placeholder 2"/>
          <p:cNvSpPr>
            <a:spLocks noGrp="1"/>
          </p:cNvSpPr>
          <p:nvPr>
            <p:ph idx="1"/>
          </p:nvPr>
        </p:nvSpPr>
        <p:spPr>
          <a:xfrm>
            <a:off x="0" y="1219200"/>
            <a:ext cx="8915400" cy="5334000"/>
          </a:xfrm>
        </p:spPr>
        <p:txBody>
          <a:bodyPr>
            <a:normAutofit/>
          </a:bodyPr>
          <a:lstStyle/>
          <a:p>
            <a:r>
              <a:rPr lang="en-US" sz="3600" dirty="0" smtClean="0"/>
              <a:t>In 1919, Congress passed the 18</a:t>
            </a:r>
            <a:r>
              <a:rPr lang="en-US" sz="3600" baseline="30000" dirty="0" smtClean="0"/>
              <a:t>th</a:t>
            </a:r>
            <a:r>
              <a:rPr lang="en-US" sz="3600" dirty="0" smtClean="0"/>
              <a:t> Amendment to the constitution, outlawing the sale and manufacture of alcohol in the United States. The law was set to take effect in January of 1920. (It was repealed in 1933).</a:t>
            </a:r>
          </a:p>
          <a:p>
            <a:r>
              <a:rPr lang="en-US" sz="3600" dirty="0" smtClean="0"/>
              <a:t>Reaction: In Detroit before prohibition, there had been 2,334 liquor serving establishments; after prohibition, it had 15,000!</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0" y="0"/>
            <a:ext cx="85609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sort of social pressures led to prohibition?</a:t>
            </a:r>
          </a:p>
          <a:p>
            <a:endParaRPr lang="en-US" dirty="0" smtClean="0"/>
          </a:p>
          <a:p>
            <a:r>
              <a:rPr lang="en-US" dirty="0" smtClean="0"/>
              <a:t>How might these be related to other trends going on in the ’20s, such as the Red Scare, anti-immigrant attitudes, and a resurgent KKK?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 Capone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66800" y="990600"/>
            <a:ext cx="7184068" cy="4525963"/>
          </a:xfrm>
          <a:prstGeom prst="rect">
            <a:avLst/>
          </a:prstGeom>
          <a:noFill/>
          <a:ln w="9525">
            <a:noFill/>
            <a:miter lim="800000"/>
            <a:headEnd/>
            <a:tailEnd/>
          </a:ln>
          <a:effectLst/>
        </p:spPr>
      </p:pic>
      <p:sp>
        <p:nvSpPr>
          <p:cNvPr id="5" name="TextBox 4"/>
          <p:cNvSpPr txBox="1"/>
          <p:nvPr/>
        </p:nvSpPr>
        <p:spPr>
          <a:xfrm>
            <a:off x="304800" y="5715000"/>
            <a:ext cx="8534400" cy="646331"/>
          </a:xfrm>
          <a:prstGeom prst="rect">
            <a:avLst/>
          </a:prstGeom>
          <a:noFill/>
        </p:spPr>
        <p:txBody>
          <a:bodyPr wrap="square" rtlCol="0">
            <a:spAutoFit/>
          </a:bodyPr>
          <a:lstStyle/>
          <a:p>
            <a:r>
              <a:rPr lang="en-US" dirty="0" smtClean="0"/>
              <a:t>Made fortunes running illegal liquor during Prohibition (among other illegal activities). Eventually, he was caught and sent to prison for tax evasion.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685800" y="-14383"/>
            <a:ext cx="6887688" cy="6872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Radicalism</a:t>
            </a:r>
            <a:endParaRPr lang="en-US" dirty="0"/>
          </a:p>
        </p:txBody>
      </p:sp>
      <p:sp>
        <p:nvSpPr>
          <p:cNvPr id="3" name="Content Placeholder 2"/>
          <p:cNvSpPr>
            <a:spLocks noGrp="1"/>
          </p:cNvSpPr>
          <p:nvPr>
            <p:ph idx="1"/>
          </p:nvPr>
        </p:nvSpPr>
        <p:spPr/>
        <p:txBody>
          <a:bodyPr>
            <a:normAutofit lnSpcReduction="10000"/>
          </a:bodyPr>
          <a:lstStyle/>
          <a:p>
            <a:r>
              <a:rPr lang="en-US" dirty="0" smtClean="0"/>
              <a:t>Resurgent KKK (now anti-Catholic and anti-Jewish)</a:t>
            </a:r>
          </a:p>
          <a:p>
            <a:r>
              <a:rPr lang="en-US" dirty="0" smtClean="0"/>
              <a:t>Americanism being defined as protestant, Anglo culture.</a:t>
            </a:r>
          </a:p>
          <a:p>
            <a:r>
              <a:rPr lang="en-US" dirty="0" smtClean="0"/>
              <a:t>Communism and Anti-Communism </a:t>
            </a:r>
          </a:p>
          <a:p>
            <a:r>
              <a:rPr lang="en-US" dirty="0" smtClean="0"/>
              <a:t>4,000 communists were arrested in the Palmer Raids of 1920, and by 1928, communists were on the ballot in 34 states.</a:t>
            </a:r>
          </a:p>
          <a:p>
            <a:r>
              <a:rPr lang="en-US" dirty="0" smtClean="0"/>
              <a:t>Rejection of Progressivism</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Sacco and Vanzetti</a:t>
            </a:r>
            <a:endParaRPr lang="en-US" dirty="0"/>
          </a:p>
        </p:txBody>
      </p:sp>
      <p:sp>
        <p:nvSpPr>
          <p:cNvPr id="3" name="Content Placeholder 2"/>
          <p:cNvSpPr>
            <a:spLocks noGrp="1"/>
          </p:cNvSpPr>
          <p:nvPr>
            <p:ph idx="1"/>
          </p:nvPr>
        </p:nvSpPr>
        <p:spPr/>
        <p:txBody>
          <a:bodyPr/>
          <a:lstStyle/>
          <a:p>
            <a:r>
              <a:rPr lang="en-US" dirty="0" smtClean="0"/>
              <a:t>Spring of 1920, an anarchist typesetter, Andrea </a:t>
            </a:r>
            <a:r>
              <a:rPr lang="en-US" dirty="0" err="1" smtClean="0"/>
              <a:t>Salsedo</a:t>
            </a:r>
            <a:r>
              <a:rPr lang="en-US" dirty="0" smtClean="0"/>
              <a:t> was arrested and </a:t>
            </a:r>
            <a:r>
              <a:rPr lang="en-US" dirty="0" err="1" smtClean="0"/>
              <a:t>helf</a:t>
            </a:r>
            <a:r>
              <a:rPr lang="en-US" dirty="0" smtClean="0"/>
              <a:t> for 14 weeks at FBI offices on the 14</a:t>
            </a:r>
            <a:r>
              <a:rPr lang="en-US" baseline="30000" dirty="0" smtClean="0"/>
              <a:t>th</a:t>
            </a:r>
            <a:r>
              <a:rPr lang="en-US" dirty="0" smtClean="0"/>
              <a:t> floor of Park Row Building in New York.</a:t>
            </a:r>
          </a:p>
          <a:p>
            <a:pPr lvl="1"/>
            <a:r>
              <a:rPr lang="en-US" dirty="0" smtClean="0"/>
              <a:t>He was denied council and contact to the outside (denial of 6</a:t>
            </a:r>
            <a:r>
              <a:rPr lang="en-US" baseline="30000" dirty="0" smtClean="0"/>
              <a:t>th</a:t>
            </a:r>
            <a:r>
              <a:rPr lang="en-US" dirty="0" smtClean="0"/>
              <a:t> amendment rights)</a:t>
            </a:r>
          </a:p>
          <a:p>
            <a:pPr lvl="1"/>
            <a:r>
              <a:rPr lang="en-US" dirty="0" smtClean="0"/>
              <a:t>His body was found crushed from a jump the FBI said was a suicide.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World War and the death of Progressive Party</a:t>
            </a:r>
            <a:endParaRPr lang="en-US"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solidFill>
                  <a:schemeClr val="bg1"/>
                </a:solidFill>
              </a:rPr>
              <a:t>By 1916, Progressives became extremely committed to the defense of national honor, nationalism, and opposition to Wilson. But, imperialism and militarism replaced old liberal formulas of protest, and within a year, the party was dead.</a:t>
            </a:r>
          </a:p>
          <a:p>
            <a:endParaRPr lang="en-US" dirty="0" smtClean="0">
              <a:solidFill>
                <a:schemeClr val="bg1"/>
              </a:solidFill>
            </a:endParaRPr>
          </a:p>
          <a:p>
            <a:r>
              <a:rPr lang="en-US" dirty="0" smtClean="0">
                <a:solidFill>
                  <a:schemeClr val="bg1"/>
                </a:solidFill>
              </a:rPr>
              <a:t>War was justified with progressive rhetoric and on progressive terms.</a:t>
            </a:r>
          </a:p>
          <a:p>
            <a:pPr lvl="1"/>
            <a:r>
              <a:rPr lang="en-US" dirty="0" smtClean="0">
                <a:solidFill>
                  <a:schemeClr val="bg1"/>
                </a:solidFill>
              </a:rPr>
              <a:t>Discredited progressive language – morals and ideals</a:t>
            </a:r>
          </a:p>
          <a:p>
            <a:pPr lvl="1"/>
            <a:r>
              <a:rPr lang="en-US" dirty="0" smtClean="0">
                <a:solidFill>
                  <a:schemeClr val="bg1"/>
                </a:solidFill>
              </a:rPr>
              <a:t>Guaranteed that anti-war reactions would be anti-progressive.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343146" y="1143000"/>
            <a:ext cx="8410815"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096000"/>
          </a:xfrm>
        </p:spPr>
        <p:txBody>
          <a:bodyPr>
            <a:normAutofit/>
          </a:bodyPr>
          <a:lstStyle/>
          <a:p>
            <a:r>
              <a:rPr lang="en-US" dirty="0" smtClean="0"/>
              <a:t>As a result, other anarchists, including Sacco and Vanzetti decided to carry guns</a:t>
            </a:r>
          </a:p>
          <a:p>
            <a:endParaRPr lang="en-US" dirty="0" smtClean="0"/>
          </a:p>
          <a:p>
            <a:r>
              <a:rPr lang="en-US" dirty="0" smtClean="0"/>
              <a:t>They were blamed for a robbery/murder at a shoe factory and sentenced to death.</a:t>
            </a:r>
          </a:p>
          <a:p>
            <a:endParaRPr lang="en-US" dirty="0" smtClean="0"/>
          </a:p>
          <a:p>
            <a:r>
              <a:rPr lang="en-US" dirty="0" smtClean="0"/>
              <a:t>The trial was poorly conducted, and it was widely perceived that they were executed for being anarchists, not for being guilty of the crime.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304800"/>
            <a:ext cx="9166513"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u="sng" dirty="0" smtClean="0"/>
              <a:t>Rough Draft:  Intro Paragraph</a:t>
            </a:r>
          </a:p>
          <a:p>
            <a:pPr>
              <a:buNone/>
            </a:pPr>
            <a:r>
              <a:rPr lang="en-US" dirty="0" smtClean="0"/>
              <a:t>		The 1920’s in the United States was a time characterized by economic prosperity, political fundamentalism,  a resurgence of the KKK, and a strong anti-immigrant and anti-communist mood. During this time, the national identity was being defined as a distinctly white and protestant one, and at the same time, movements like the Harlem Renaissance were creating a new African-American identity in art, music and literature. The 1920s was also defined by cultural tension, rebellion and reaction. The Scopes “monkey” trial illustrates some of the period’s cultural tension by putting religion on trial and making a media spectacle out of protestant and secular parts of society.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Rough Draft: Outline</a:t>
            </a:r>
            <a:endParaRPr lang="en-US" dirty="0"/>
          </a:p>
        </p:txBody>
      </p:sp>
      <p:sp>
        <p:nvSpPr>
          <p:cNvPr id="3" name="Content Placeholder 2"/>
          <p:cNvSpPr>
            <a:spLocks noGrp="1"/>
          </p:cNvSpPr>
          <p:nvPr>
            <p:ph idx="1"/>
          </p:nvPr>
        </p:nvSpPr>
        <p:spPr>
          <a:xfrm>
            <a:off x="457200" y="685800"/>
            <a:ext cx="8229600" cy="6477000"/>
          </a:xfrm>
        </p:spPr>
        <p:txBody>
          <a:bodyPr>
            <a:normAutofit fontScale="85000" lnSpcReduction="10000"/>
          </a:bodyPr>
          <a:lstStyle/>
          <a:p>
            <a:r>
              <a:rPr lang="en-US" dirty="0" smtClean="0"/>
              <a:t>Culture in the 20s: political fundamentalism</a:t>
            </a:r>
          </a:p>
          <a:p>
            <a:pPr lvl="1"/>
            <a:r>
              <a:rPr lang="en-US" dirty="0" smtClean="0"/>
              <a:t>Red Scare – anti-communism/anti foreigner</a:t>
            </a:r>
          </a:p>
          <a:p>
            <a:pPr lvl="1"/>
            <a:r>
              <a:rPr lang="en-US" dirty="0" smtClean="0"/>
              <a:t>Andrew Mellon – conservative economics</a:t>
            </a:r>
          </a:p>
          <a:p>
            <a:r>
              <a:rPr lang="en-US" dirty="0" smtClean="0"/>
              <a:t>Conservative values:</a:t>
            </a:r>
          </a:p>
          <a:p>
            <a:pPr lvl="1"/>
            <a:r>
              <a:rPr lang="en-US" dirty="0" smtClean="0"/>
              <a:t>Resurgence of the KKK, anti immigrant mood, Red Scare</a:t>
            </a:r>
          </a:p>
          <a:p>
            <a:pPr lvl="1"/>
            <a:r>
              <a:rPr lang="en-US" dirty="0" smtClean="0"/>
              <a:t>Prohibition – should we legislate morality?</a:t>
            </a:r>
          </a:p>
          <a:p>
            <a:r>
              <a:rPr lang="en-US" dirty="0" smtClean="0"/>
              <a:t>Scopes Trial:</a:t>
            </a:r>
          </a:p>
          <a:p>
            <a:pPr lvl="1"/>
            <a:r>
              <a:rPr lang="en-US" dirty="0" smtClean="0"/>
              <a:t>Issue: What happened?</a:t>
            </a:r>
          </a:p>
          <a:p>
            <a:pPr lvl="1"/>
            <a:r>
              <a:rPr lang="en-US" dirty="0" smtClean="0"/>
              <a:t>Cast of Characters: Who was involved?</a:t>
            </a:r>
          </a:p>
          <a:p>
            <a:pPr lvl="1"/>
            <a:r>
              <a:rPr lang="en-US" dirty="0" smtClean="0"/>
              <a:t>The Trial: events at the trial…</a:t>
            </a:r>
          </a:p>
          <a:p>
            <a:pPr lvl="1"/>
            <a:r>
              <a:rPr lang="en-US" dirty="0" smtClean="0"/>
              <a:t>Significance: religion on trial, role of eugenics, religion in schools, defining mainstream culture…</a:t>
            </a:r>
          </a:p>
          <a:p>
            <a:r>
              <a:rPr lang="en-US" dirty="0" smtClean="0"/>
              <a:t>Verdict: Who won, why?</a:t>
            </a:r>
          </a:p>
          <a:p>
            <a:pPr lvl="1"/>
            <a:r>
              <a:rPr lang="en-US" dirty="0" smtClean="0"/>
              <a:t>How is the Scopes trial seen today?</a:t>
            </a:r>
          </a:p>
          <a:p>
            <a:r>
              <a:rPr lang="en-US" dirty="0" smtClean="0"/>
              <a:t>Conclusion…</a:t>
            </a:r>
          </a:p>
          <a:p>
            <a:pPr lvl="1"/>
            <a:endParaRPr lang="en-US" dirty="0" smtClean="0"/>
          </a:p>
          <a:p>
            <a:pPr lvl="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Woodrow Wilson</a:t>
            </a:r>
            <a:endParaRPr lang="en-US" dirty="0">
              <a:solidFill>
                <a:schemeClr val="bg1"/>
              </a:solidFil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solidFill>
                  <a:schemeClr val="bg1"/>
                </a:solidFill>
              </a:rPr>
              <a:t>Insists on “open door” </a:t>
            </a:r>
            <a:r>
              <a:rPr lang="en-US" dirty="0" smtClean="0">
                <a:solidFill>
                  <a:schemeClr val="bg1"/>
                </a:solidFill>
                <a:sym typeface="Wingdings" pitchFamily="2" charset="2"/>
              </a:rPr>
              <a:t> to make the world safe for democracy.</a:t>
            </a:r>
          </a:p>
          <a:p>
            <a:r>
              <a:rPr lang="en-US" dirty="0" smtClean="0">
                <a:solidFill>
                  <a:schemeClr val="bg1"/>
                </a:solidFill>
                <a:sym typeface="Wingdings" pitchFamily="2" charset="2"/>
              </a:rPr>
              <a:t>1919 – endorses women’s suffrage as vital for winning the war.</a:t>
            </a:r>
          </a:p>
          <a:p>
            <a:r>
              <a:rPr lang="en-US" dirty="0" smtClean="0">
                <a:solidFill>
                  <a:schemeClr val="bg1"/>
                </a:solidFill>
                <a:sym typeface="Wingdings" pitchFamily="2" charset="2"/>
              </a:rPr>
              <a:t>Obsessive fear of disloyalty:</a:t>
            </a:r>
          </a:p>
          <a:p>
            <a:pPr lvl="1"/>
            <a:r>
              <a:rPr lang="en-US" dirty="0" smtClean="0">
                <a:solidFill>
                  <a:schemeClr val="bg1"/>
                </a:solidFill>
                <a:sym typeface="Wingdings" pitchFamily="2" charset="2"/>
              </a:rPr>
              <a:t>Espionage Act</a:t>
            </a:r>
          </a:p>
          <a:p>
            <a:pPr lvl="1"/>
            <a:r>
              <a:rPr lang="en-US" dirty="0" smtClean="0">
                <a:solidFill>
                  <a:schemeClr val="bg1"/>
                </a:solidFill>
                <a:sym typeface="Wingdings" pitchFamily="2" charset="2"/>
              </a:rPr>
              <a:t>Sedition Act</a:t>
            </a:r>
          </a:p>
          <a:p>
            <a:pPr lvl="1"/>
            <a:r>
              <a:rPr lang="en-US" dirty="0" smtClean="0">
                <a:solidFill>
                  <a:schemeClr val="bg1"/>
                </a:solidFill>
                <a:sym typeface="Wingdings" pitchFamily="2" charset="2"/>
              </a:rPr>
              <a:t>Selective Service Act</a:t>
            </a:r>
          </a:p>
          <a:p>
            <a:pPr lvl="1"/>
            <a:r>
              <a:rPr lang="en-US" dirty="0" smtClean="0">
                <a:solidFill>
                  <a:schemeClr val="bg1"/>
                </a:solidFill>
                <a:sym typeface="Wingdings" pitchFamily="2" charset="2"/>
              </a:rPr>
              <a:t>Trading with the Enemy Act</a:t>
            </a:r>
          </a:p>
          <a:p>
            <a:pPr lvl="1"/>
            <a:r>
              <a:rPr lang="en-US" dirty="0" smtClean="0">
                <a:solidFill>
                  <a:schemeClr val="bg1"/>
                </a:solidFill>
                <a:sym typeface="Wingdings" pitchFamily="2" charset="2"/>
              </a:rPr>
              <a:t>Alien Enemies Act</a:t>
            </a:r>
          </a:p>
          <a:p>
            <a:pPr lvl="1"/>
            <a:r>
              <a:rPr lang="en-US" dirty="0" smtClean="0">
                <a:solidFill>
                  <a:schemeClr val="bg1"/>
                </a:solidFill>
                <a:sym typeface="Wingdings" pitchFamily="2" charset="2"/>
              </a:rPr>
              <a:t>Alien Act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Wilson in Versailles</a:t>
            </a:r>
            <a:endParaRPr lang="en-US"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chemeClr val="bg1"/>
                </a:solidFill>
              </a:rPr>
              <a:t>Goes to Paris (no nationalistic aims)</a:t>
            </a:r>
          </a:p>
          <a:p>
            <a:r>
              <a:rPr lang="en-US" dirty="0" smtClean="0">
                <a:solidFill>
                  <a:schemeClr val="bg1"/>
                </a:solidFill>
              </a:rPr>
              <a:t>Brings only Democrats with him to the conference.</a:t>
            </a:r>
          </a:p>
          <a:p>
            <a:r>
              <a:rPr lang="en-US" dirty="0" smtClean="0">
                <a:solidFill>
                  <a:schemeClr val="bg1"/>
                </a:solidFill>
              </a:rPr>
              <a:t>Negotiates the 14 Points (Territorial issues, Self Determination, League of Nations…)</a:t>
            </a:r>
          </a:p>
          <a:p>
            <a:r>
              <a:rPr lang="en-US" dirty="0" smtClean="0">
                <a:solidFill>
                  <a:schemeClr val="bg1"/>
                </a:solidFill>
              </a:rPr>
              <a:t>14</a:t>
            </a:r>
            <a:r>
              <a:rPr lang="en-US" baseline="30000" dirty="0" smtClean="0">
                <a:solidFill>
                  <a:schemeClr val="bg1"/>
                </a:solidFill>
              </a:rPr>
              <a:t>th</a:t>
            </a:r>
            <a:r>
              <a:rPr lang="en-US" dirty="0" smtClean="0">
                <a:solidFill>
                  <a:schemeClr val="bg1"/>
                </a:solidFill>
              </a:rPr>
              <a:t> Point: League of Nations – international body to keep the peace &amp; avoid a second world war. </a:t>
            </a:r>
          </a:p>
          <a:p>
            <a:pPr lvl="1"/>
            <a:r>
              <a:rPr lang="en-US" dirty="0" smtClean="0">
                <a:solidFill>
                  <a:schemeClr val="bg1"/>
                </a:solidFill>
              </a:rPr>
              <a:t>The US fails to join the League of Nations</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smtClean="0">
                <a:solidFill>
                  <a:schemeClr val="bg1"/>
                </a:solidFill>
              </a:rPr>
              <a:t>WWI killed 10 million in battle</a:t>
            </a:r>
            <a:br>
              <a:rPr lang="en-US" sz="2400" dirty="0" smtClean="0">
                <a:solidFill>
                  <a:schemeClr val="bg1"/>
                </a:solidFill>
              </a:rPr>
            </a:br>
            <a:r>
              <a:rPr lang="en-US" sz="2400" dirty="0" smtClean="0">
                <a:solidFill>
                  <a:schemeClr val="bg1"/>
                </a:solidFill>
              </a:rPr>
              <a:t>2 million died of hunger related to war</a:t>
            </a:r>
            <a:br>
              <a:rPr lang="en-US" sz="2400" dirty="0" smtClean="0">
                <a:solidFill>
                  <a:schemeClr val="bg1"/>
                </a:solidFill>
              </a:rPr>
            </a:br>
            <a:endParaRPr lang="en-US" sz="2400" dirty="0"/>
          </a:p>
        </p:txBody>
      </p:sp>
      <p:pic>
        <p:nvPicPr>
          <p:cNvPr id="4" name="Content Placeholder 3" descr="JM01_003.JPG"/>
          <p:cNvPicPr>
            <a:picLocks noGrp="1" noChangeAspect="1"/>
          </p:cNvPicPr>
          <p:nvPr>
            <p:ph idx="1"/>
          </p:nvPr>
        </p:nvPicPr>
        <p:blipFill>
          <a:blip r:embed="rId2" cstate="print"/>
          <a:stretch>
            <a:fillRect/>
          </a:stretch>
        </p:blipFill>
        <p:spPr>
          <a:xfrm>
            <a:off x="457200" y="736997"/>
            <a:ext cx="8077200" cy="612100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Roaring ‘20s</a:t>
            </a:r>
            <a:endParaRPr lang="en-US" dirty="0"/>
          </a:p>
        </p:txBody>
      </p:sp>
      <p:sp>
        <p:nvSpPr>
          <p:cNvPr id="3" name="Subtitle 2"/>
          <p:cNvSpPr>
            <a:spLocks noGrp="1"/>
          </p:cNvSpPr>
          <p:nvPr>
            <p:ph type="subTitle" idx="1"/>
          </p:nvPr>
        </p:nvSpPr>
        <p:spPr>
          <a:xfrm>
            <a:off x="1371600" y="2286000"/>
            <a:ext cx="6781800" cy="4267200"/>
          </a:xfrm>
        </p:spPr>
        <p:txBody>
          <a:bodyPr>
            <a:normAutofit/>
          </a:bodyPr>
          <a:lstStyle/>
          <a:p>
            <a:r>
              <a:rPr lang="en-US" b="1" u="sng" dirty="0" smtClean="0"/>
              <a:t>Rebellion and Reaction</a:t>
            </a:r>
          </a:p>
          <a:p>
            <a:r>
              <a:rPr lang="en-US" dirty="0" smtClean="0"/>
              <a:t>Harlem Renaissance</a:t>
            </a:r>
          </a:p>
          <a:p>
            <a:r>
              <a:rPr lang="en-US" dirty="0" smtClean="0"/>
              <a:t>Jazz</a:t>
            </a:r>
          </a:p>
          <a:p>
            <a:r>
              <a:rPr lang="en-US" dirty="0" smtClean="0"/>
              <a:t>Prohibition</a:t>
            </a:r>
          </a:p>
          <a:p>
            <a:r>
              <a:rPr lang="en-US" dirty="0" smtClean="0"/>
              <a:t>Political Radicalism</a:t>
            </a:r>
          </a:p>
          <a:p>
            <a:r>
              <a:rPr lang="en-US" dirty="0" smtClean="0"/>
              <a:t>New Feminism</a:t>
            </a:r>
          </a:p>
          <a:p>
            <a:r>
              <a:rPr lang="en-US" dirty="0" smtClean="0"/>
              <a:t>New Economic Heights &amp; Deregulation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609600" y="0"/>
          <a:ext cx="8229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Deregulation</a:t>
            </a:r>
            <a:endParaRPr lang="en-US" dirty="0"/>
          </a:p>
        </p:txBody>
      </p:sp>
      <p:sp>
        <p:nvSpPr>
          <p:cNvPr id="3" name="Content Placeholder 2"/>
          <p:cNvSpPr>
            <a:spLocks noGrp="1"/>
          </p:cNvSpPr>
          <p:nvPr>
            <p:ph idx="1"/>
          </p:nvPr>
        </p:nvSpPr>
        <p:spPr/>
        <p:txBody>
          <a:bodyPr/>
          <a:lstStyle/>
          <a:p>
            <a:r>
              <a:rPr lang="en-US" dirty="0" smtClean="0"/>
              <a:t>The progressive movement to regulate the economy and break up trusts was over.</a:t>
            </a:r>
          </a:p>
          <a:p>
            <a:r>
              <a:rPr lang="en-US" dirty="0" smtClean="0"/>
              <a:t>WWI expansion of the government in the economy rolled back. </a:t>
            </a:r>
          </a:p>
          <a:p>
            <a:r>
              <a:rPr lang="en-US" dirty="0" smtClean="0"/>
              <a:t>Coolidge: “the chief business of the American People is business,” if government kept its hands out of the economy, business would prosper.</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1231</Words>
  <Application>Microsoft Office PowerPoint</Application>
  <PresentationFormat>On-screen Show (4:3)</PresentationFormat>
  <Paragraphs>148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War Industries Board</vt:lpstr>
      <vt:lpstr>National War Labor Board NWLB</vt:lpstr>
      <vt:lpstr>World War and the death of Progressive Party</vt:lpstr>
      <vt:lpstr>Woodrow Wilson</vt:lpstr>
      <vt:lpstr>Wilson in Versailles</vt:lpstr>
      <vt:lpstr>WWI killed 10 million in battle 2 million died of hunger related to war </vt:lpstr>
      <vt:lpstr>Roaring ‘20s</vt:lpstr>
      <vt:lpstr>Slide 8</vt:lpstr>
      <vt:lpstr>Deregulation</vt:lpstr>
      <vt:lpstr>Slide 10</vt:lpstr>
      <vt:lpstr>Harlem Renaissance</vt:lpstr>
      <vt:lpstr>Slide 12</vt:lpstr>
      <vt:lpstr>Langston Hughes</vt:lpstr>
      <vt:lpstr>Slide 14</vt:lpstr>
      <vt:lpstr>Slide 15</vt:lpstr>
      <vt:lpstr>Slide 16</vt:lpstr>
      <vt:lpstr>Jazz</vt:lpstr>
      <vt:lpstr>Slide 18</vt:lpstr>
      <vt:lpstr>Slide 19</vt:lpstr>
      <vt:lpstr>Louis Armstrong</vt:lpstr>
      <vt:lpstr>Duke Ellington</vt:lpstr>
      <vt:lpstr>Slide 22</vt:lpstr>
      <vt:lpstr>Prohibition and Bootlegging</vt:lpstr>
      <vt:lpstr>Slide 24</vt:lpstr>
      <vt:lpstr>Slide 25</vt:lpstr>
      <vt:lpstr>Al Capone</vt:lpstr>
      <vt:lpstr>Slide 27</vt:lpstr>
      <vt:lpstr>Political Radicalism</vt:lpstr>
      <vt:lpstr>Sacco and Vanzetti</vt:lpstr>
      <vt:lpstr>Slide 30</vt:lpstr>
      <vt:lpstr>Slide 31</vt:lpstr>
      <vt:lpstr>Slide 32</vt:lpstr>
      <vt:lpstr>Slide 33</vt:lpstr>
      <vt:lpstr>Slide 34</vt:lpstr>
      <vt:lpstr>Rough Draft: Outline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Roaring ‘20s</dc:title>
  <dc:creator>User</dc:creator>
  <cp:lastModifiedBy>stallman</cp:lastModifiedBy>
  <cp:revision>9</cp:revision>
  <dcterms:created xsi:type="dcterms:W3CDTF">2011-02-06T02:46:03Z</dcterms:created>
  <dcterms:modified xsi:type="dcterms:W3CDTF">2011-11-15T19:39:10Z</dcterms:modified>
</cp:coreProperties>
</file>