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4" r:id="rId5"/>
    <p:sldId id="263" r:id="rId6"/>
    <p:sldId id="265" r:id="rId7"/>
    <p:sldId id="258" r:id="rId8"/>
    <p:sldId id="259" r:id="rId9"/>
    <p:sldId id="260" r:id="rId10"/>
    <p:sldId id="261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12" autoAdjust="0"/>
    <p:restoredTop sz="94660"/>
  </p:normalViewPr>
  <p:slideViewPr>
    <p:cSldViewPr>
      <p:cViewPr varScale="1">
        <p:scale>
          <a:sx n="46" d="100"/>
          <a:sy n="46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F9BD-9F11-48F9-AF81-CF93DE2FA66A}" type="datetimeFigureOut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52D0-7B6A-4124-A0A0-FA15BB697F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F9BD-9F11-48F9-AF81-CF93DE2FA66A}" type="datetimeFigureOut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52D0-7B6A-4124-A0A0-FA15BB697F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F9BD-9F11-48F9-AF81-CF93DE2FA66A}" type="datetimeFigureOut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52D0-7B6A-4124-A0A0-FA15BB697F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F9BD-9F11-48F9-AF81-CF93DE2FA66A}" type="datetimeFigureOut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52D0-7B6A-4124-A0A0-FA15BB697F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F9BD-9F11-48F9-AF81-CF93DE2FA66A}" type="datetimeFigureOut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52D0-7B6A-4124-A0A0-FA15BB697F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F9BD-9F11-48F9-AF81-CF93DE2FA66A}" type="datetimeFigureOut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52D0-7B6A-4124-A0A0-FA15BB697F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F9BD-9F11-48F9-AF81-CF93DE2FA66A}" type="datetimeFigureOut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52D0-7B6A-4124-A0A0-FA15BB697F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F9BD-9F11-48F9-AF81-CF93DE2FA66A}" type="datetimeFigureOut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52D0-7B6A-4124-A0A0-FA15BB697F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F9BD-9F11-48F9-AF81-CF93DE2FA66A}" type="datetimeFigureOut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52D0-7B6A-4124-A0A0-FA15BB697F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F9BD-9F11-48F9-AF81-CF93DE2FA66A}" type="datetimeFigureOut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52D0-7B6A-4124-A0A0-FA15BB697F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F9BD-9F11-48F9-AF81-CF93DE2FA66A}" type="datetimeFigureOut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452D0-7B6A-4124-A0A0-FA15BB697F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DF9BD-9F11-48F9-AF81-CF93DE2FA66A}" type="datetimeFigureOut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452D0-7B6A-4124-A0A0-FA15BB697F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FALL of the SOVIET EMPIRE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End of the Cold War</a:t>
            </a:r>
          </a:p>
          <a:p>
            <a:r>
              <a:rPr lang="en-US" dirty="0" smtClean="0"/>
              <a:t>Arms Race</a:t>
            </a:r>
          </a:p>
          <a:p>
            <a:r>
              <a:rPr lang="en-US" dirty="0" smtClean="0"/>
              <a:t>Ceausescu </a:t>
            </a:r>
            <a:r>
              <a:rPr lang="en-US" dirty="0" smtClean="0"/>
              <a:t>in Romania</a:t>
            </a:r>
          </a:p>
          <a:p>
            <a:r>
              <a:rPr lang="en-US" dirty="0" smtClean="0"/>
              <a:t>Bulgaria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Bad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Increase Production: Ceausescu thought he might be able to increase control over the population and increase agricultural production by reorganizing rural communities. </a:t>
            </a:r>
          </a:p>
          <a:p>
            <a:r>
              <a:rPr lang="en-US" dirty="0" smtClean="0"/>
              <a:t>His crazy idea of how to do this was to raze half of the country’s 13,000 villages and transfer residents to “agro-towns”</a:t>
            </a:r>
          </a:p>
          <a:p>
            <a:r>
              <a:rPr lang="en-US" dirty="0" smtClean="0"/>
              <a:t>Luckily, he was deposed and killed before this could be fully implemented.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4338" name="Picture 2" descr="http://www.noorderlicht.com/assets/image/29-pandele-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7650" name="Picture 2" descr="http://www.noorderlicht.com/assets/image/29-pandele-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24000"/>
            <a:ext cx="9144000" cy="914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6626" name="Picture 2" descr="http://www.noorderlicht.com/assets/image/29-pandele-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5602" name="Picture 2" descr="http://www.noorderlicht.com/assets/image/pano-revo-8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95400"/>
            <a:ext cx="9220200" cy="9220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1816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Demonstrations in 1989: When 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people learned Ceausescu had fled, over a million people came out to demonstrate in central Bucharest.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Loss of Legitimacy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stating that he wouldn’t intervene militarily in the internal affairs of satellite states, Gorbechev undermined the legitimacy of governments of satellite states.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Dictatorship of Nicolae </a:t>
            </a:r>
            <a:r>
              <a:rPr lang="en-US" dirty="0" smtClean="0"/>
              <a:t>Ceausescu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Ceausescu </a:t>
            </a:r>
            <a:r>
              <a:rPr lang="en-US" dirty="0" smtClean="0"/>
              <a:t>was critical of Moscow, which won him praise in the West, and which had the consequence that the West was willing to ignore his domestic crimes. </a:t>
            </a:r>
          </a:p>
          <a:p>
            <a:pPr lvl="1"/>
            <a:r>
              <a:rPr lang="en-US" dirty="0" smtClean="0"/>
              <a:t>For example, eight months after arresting striking miners and executing their leaders, he was a guest of Jimmy Carter in the US.</a:t>
            </a:r>
          </a:p>
          <a:p>
            <a:r>
              <a:rPr lang="en-US" dirty="0" smtClean="0"/>
              <a:t>He made great efforts to pay off foreign debt and even sent athletes to compete in the Olympics in Los Angeles.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Debt Payment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Ceausescu </a:t>
            </a:r>
            <a:r>
              <a:rPr lang="en-US" dirty="0" smtClean="0"/>
              <a:t>embarked on a campaign to pay off all debts to Western creditors. To do this, he set about exporting every available commodity. </a:t>
            </a:r>
            <a:br>
              <a:rPr lang="en-US" dirty="0" smtClean="0"/>
            </a:br>
            <a:r>
              <a:rPr lang="en-US" dirty="0" smtClean="0"/>
              <a:t>Romanians were forced to use 40 watt bulbs to export more electricity to Germany and Italy.</a:t>
            </a:r>
            <a:br>
              <a:rPr lang="en-US" dirty="0" smtClean="0"/>
            </a:br>
            <a:r>
              <a:rPr lang="en-US" dirty="0" smtClean="0"/>
              <a:t>Meat, sugar, eggs, flour, butter were strictly rationed.</a:t>
            </a:r>
          </a:p>
          <a:p>
            <a:r>
              <a:rPr lang="en-US" dirty="0" smtClean="0"/>
              <a:t>Obligatory “volunteer” labor on Sundays and Holidays was introduced to increase production.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Oppressive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Ceausescu </a:t>
            </a:r>
            <a:r>
              <a:rPr lang="en-US" dirty="0" smtClean="0"/>
              <a:t>wanted to increase population, so he passed a law that outlawed abortions for women under 40 with fewer than 4 children.</a:t>
            </a:r>
          </a:p>
          <a:p>
            <a:pPr lvl="1"/>
            <a:r>
              <a:rPr lang="en-US" dirty="0" smtClean="0"/>
              <a:t>Doctors in districts with declining birth rates had their salaries cut</a:t>
            </a:r>
          </a:p>
          <a:p>
            <a:pPr lvl="1"/>
            <a:r>
              <a:rPr lang="en-US" dirty="0" smtClean="0"/>
              <a:t>Between 1966 and 1988, at least ten thousand women died from illegal abortions performed under dangerous conditions. </a:t>
            </a:r>
          </a:p>
          <a:p>
            <a:pPr lvl="2"/>
            <a:r>
              <a:rPr lang="en-US" dirty="0" smtClean="0"/>
              <a:t>The population did not increase. </a:t>
            </a:r>
          </a:p>
          <a:p>
            <a:pPr lvl="1"/>
            <a:r>
              <a:rPr lang="en-US" dirty="0" smtClean="0"/>
              <a:t>By 1989, there were over 100,000 institutionalized children, and the death rate for children was the highest in Europe.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reduce gas usage, a program to breed horses was begun in 1986. Horse drawn carts became the main means of transportation and crops were harvested by hand. </a:t>
            </a:r>
          </a:p>
          <a:p>
            <a:endParaRPr lang="en-US" dirty="0"/>
          </a:p>
        </p:txBody>
      </p:sp>
      <p:pic>
        <p:nvPicPr>
          <p:cNvPr id="10242" name="Picture 2" descr="http://loddonschool.info/sites/default/files/bacau/bacpic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3640110"/>
            <a:ext cx="4267200" cy="32178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10800000" flipV="1">
            <a:off x="3810000" y="-1"/>
            <a:ext cx="5334000" cy="3429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Do not think.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· If you think, do not talk.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· If you talk, do not write.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· If you write, do not sign (your name).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· If you sign, do not be surprised.</a:t>
            </a:r>
          </a:p>
        </p:txBody>
      </p:sp>
      <p:pic>
        <p:nvPicPr>
          <p:cNvPr id="4098" name="Picture 2" descr="http://3.bp.blogspot.com/-HbUxlDSaw34/Tb9CvJvv6II/AAAAAAAAAOo/96hr9ZglWRA/s1600/ceausescu-tim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0" cy="5019676"/>
          </a:xfrm>
          <a:prstGeom prst="rect">
            <a:avLst/>
          </a:prstGeom>
          <a:noFill/>
        </p:spPr>
      </p:pic>
      <p:pic>
        <p:nvPicPr>
          <p:cNvPr id="4100" name="Picture 4" descr="http://4.bp.blogspot.com/-p9lJ_l3_nCM/Tb9IDWA0UQI/AAAAAAAAAO8/8eP8TTry1fU/s1600/RomanianRevolut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02880" y="3429000"/>
            <a:ext cx="534112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http://www.traveller.in/wp-content/uploads/2009/07/bucharestparliamentpalac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6858000"/>
          </a:xfrm>
          <a:prstGeom prst="rect">
            <a:avLst/>
          </a:prstGeom>
          <a:noFill/>
        </p:spPr>
      </p:pic>
      <p:pic>
        <p:nvPicPr>
          <p:cNvPr id="3076" name="Picture 4" descr="http://www.romania.org/img/ceausesc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9455" y="0"/>
            <a:ext cx="2424545" cy="2133600"/>
          </a:xfrm>
          <a:prstGeom prst="rect">
            <a:avLst/>
          </a:prstGeom>
          <a:noFill/>
        </p:spPr>
      </p:pic>
      <p:pic>
        <p:nvPicPr>
          <p:cNvPr id="3078" name="Picture 6" descr="http://totalexpres.ro/wp-content/uploads/2011/10/ceausescu-285x3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2133600"/>
            <a:ext cx="2362200" cy="2486526"/>
          </a:xfrm>
          <a:prstGeom prst="rect">
            <a:avLst/>
          </a:prstGeom>
          <a:noFill/>
        </p:spPr>
      </p:pic>
      <p:pic>
        <p:nvPicPr>
          <p:cNvPr id="3080" name="Picture 8" descr="http://t2.gstatic.com/images?q=tbn:ANd9GcQ_be4G6_W8lHiQw6FdOGFXPOdPhkBQVtrkSazpt-ZDKxTTQhFCY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4464022"/>
            <a:ext cx="2362200" cy="23939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2" name="Picture 4" descr="http://cache2.artprintimages.com/lrg/40/4050/K1ALF00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363</Words>
  <Application>Microsoft Office PowerPoint</Application>
  <PresentationFormat>On-screen Show (4:3)</PresentationFormat>
  <Paragraphs>28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FALL of the SOVIET EMPIRE</vt:lpstr>
      <vt:lpstr>Loss of Legitimacy</vt:lpstr>
      <vt:lpstr>The Dictatorship of Nicolae Ceausescu</vt:lpstr>
      <vt:lpstr>Debt Payment</vt:lpstr>
      <vt:lpstr>Oppressive laws</vt:lpstr>
      <vt:lpstr>Horses?</vt:lpstr>
      <vt:lpstr>Slide 7</vt:lpstr>
      <vt:lpstr>Slide 8</vt:lpstr>
      <vt:lpstr>Slide 9</vt:lpstr>
      <vt:lpstr>Another Bad Idea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of the SOVIET EMPIRE</dc:title>
  <dc:creator>GZ0WQM1-DELL</dc:creator>
  <cp:lastModifiedBy>GZ0WQM1-DELL</cp:lastModifiedBy>
  <cp:revision>4</cp:revision>
  <dcterms:created xsi:type="dcterms:W3CDTF">2012-05-03T15:02:32Z</dcterms:created>
  <dcterms:modified xsi:type="dcterms:W3CDTF">2012-05-03T20:59:39Z</dcterms:modified>
</cp:coreProperties>
</file>