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0" r:id="rId2"/>
    <p:sldId id="261" r:id="rId3"/>
    <p:sldId id="256" r:id="rId4"/>
    <p:sldId id="257" r:id="rId5"/>
    <p:sldId id="258" r:id="rId6"/>
    <p:sldId id="259"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CFDDBB-B7E8-4BF7-BCB7-1D39C37FF311}" type="datetimeFigureOut">
              <a:rPr lang="en-US" smtClean="0"/>
              <a:t>10/25/2011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70B3B8-8549-4606-8CB1-EA41B533A3F5}"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Chinese in the picture are portrayed as clearly happy that their friend Uncle Sam is protecting them from these other foreigners who wish to dominate their country.  But there is a racist assumption in this picture; that being that the U.S. </a:t>
            </a:r>
            <a:r>
              <a:rPr lang="en-US" i="1" dirty="0" smtClean="0"/>
              <a:t>should</a:t>
            </a:r>
            <a:r>
              <a:rPr lang="en-US" dirty="0" smtClean="0"/>
              <a:t> be the key holder for these people who are to weak to do it themselves (a Social Darwinist assumption).  Of course, when the Chinese did fight back against foreign influence (as in the Boxer Rebellion), the Chinese were called savages.  </a:t>
            </a:r>
            <a:endParaRPr lang="en-US" dirty="0"/>
          </a:p>
        </p:txBody>
      </p:sp>
      <p:sp>
        <p:nvSpPr>
          <p:cNvPr id="4" name="Slide Number Placeholder 3"/>
          <p:cNvSpPr>
            <a:spLocks noGrp="1"/>
          </p:cNvSpPr>
          <p:nvPr>
            <p:ph type="sldNum" sz="quarter" idx="10"/>
          </p:nvPr>
        </p:nvSpPr>
        <p:spPr/>
        <p:txBody>
          <a:bodyPr/>
          <a:lstStyle/>
          <a:p>
            <a:fld id="{E270B3B8-8549-4606-8CB1-EA41B533A3F5}" type="slidenum">
              <a:rPr lang="en-US" smtClean="0"/>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0245CA-4780-49A0-8FEA-9CCB987CD961}" type="datetimeFigureOut">
              <a:rPr lang="en-US" smtClean="0"/>
              <a:t>10/25/2011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E1E265-630E-4587-9604-BD0752CAC28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0245CA-4780-49A0-8FEA-9CCB987CD961}" type="datetimeFigureOut">
              <a:rPr lang="en-US" smtClean="0"/>
              <a:t>10/25/2011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E1E265-630E-4587-9604-BD0752CAC28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0245CA-4780-49A0-8FEA-9CCB987CD961}" type="datetimeFigureOut">
              <a:rPr lang="en-US" smtClean="0"/>
              <a:t>10/25/2011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E1E265-630E-4587-9604-BD0752CAC28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0245CA-4780-49A0-8FEA-9CCB987CD961}" type="datetimeFigureOut">
              <a:rPr lang="en-US" smtClean="0"/>
              <a:t>10/25/2011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E1E265-630E-4587-9604-BD0752CAC28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0245CA-4780-49A0-8FEA-9CCB987CD961}" type="datetimeFigureOut">
              <a:rPr lang="en-US" smtClean="0"/>
              <a:t>10/25/2011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E1E265-630E-4587-9604-BD0752CAC28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0245CA-4780-49A0-8FEA-9CCB987CD961}" type="datetimeFigureOut">
              <a:rPr lang="en-US" smtClean="0"/>
              <a:t>10/25/2011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E1E265-630E-4587-9604-BD0752CAC28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0245CA-4780-49A0-8FEA-9CCB987CD961}" type="datetimeFigureOut">
              <a:rPr lang="en-US" smtClean="0"/>
              <a:t>10/25/2011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E1E265-630E-4587-9604-BD0752CAC28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0245CA-4780-49A0-8FEA-9CCB987CD961}" type="datetimeFigureOut">
              <a:rPr lang="en-US" smtClean="0"/>
              <a:t>10/25/2011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E1E265-630E-4587-9604-BD0752CAC28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0245CA-4780-49A0-8FEA-9CCB987CD961}" type="datetimeFigureOut">
              <a:rPr lang="en-US" smtClean="0"/>
              <a:t>10/25/2011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E1E265-630E-4587-9604-BD0752CAC28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0245CA-4780-49A0-8FEA-9CCB987CD961}" type="datetimeFigureOut">
              <a:rPr lang="en-US" smtClean="0"/>
              <a:t>10/25/2011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E1E265-630E-4587-9604-BD0752CAC28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0245CA-4780-49A0-8FEA-9CCB987CD961}" type="datetimeFigureOut">
              <a:rPr lang="en-US" smtClean="0"/>
              <a:t>10/25/2011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E1E265-630E-4587-9604-BD0752CAC28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0245CA-4780-49A0-8FEA-9CCB987CD961}" type="datetimeFigureOut">
              <a:rPr lang="en-US" smtClean="0"/>
              <a:t>10/25/2011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E1E265-630E-4587-9604-BD0752CAC28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cstate="print"/>
          <a:srcRect/>
          <a:stretch>
            <a:fillRect/>
          </a:stretch>
        </p:blipFill>
        <p:spPr bwMode="auto">
          <a:xfrm>
            <a:off x="0" y="0"/>
            <a:ext cx="9144000" cy="666496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5" name="Picture 3"/>
          <p:cNvPicPr>
            <a:picLocks noGrp="1" noChangeAspect="1" noChangeArrowheads="1"/>
          </p:cNvPicPr>
          <p:nvPr>
            <p:ph idx="1"/>
          </p:nvPr>
        </p:nvPicPr>
        <p:blipFill>
          <a:blip r:embed="rId2" cstate="print"/>
          <a:srcRect/>
          <a:stretch>
            <a:fillRect/>
          </a:stretch>
        </p:blipFill>
        <p:spPr bwMode="auto">
          <a:xfrm>
            <a:off x="-75599" y="1447800"/>
            <a:ext cx="9219600" cy="4953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1752600" y="35942"/>
            <a:ext cx="5105400" cy="6930407"/>
          </a:xfrm>
          <a:prstGeom prst="rect">
            <a:avLst/>
          </a:prstGeom>
          <a:noFill/>
          <a:ln w="9525">
            <a:noFill/>
            <a:miter lim="800000"/>
            <a:headEnd/>
            <a:tailEnd/>
          </a:ln>
        </p:spPr>
      </p:pic>
      <p:sp>
        <p:nvSpPr>
          <p:cNvPr id="5" name="TextBox 4"/>
          <p:cNvSpPr txBox="1"/>
          <p:nvPr/>
        </p:nvSpPr>
        <p:spPr>
          <a:xfrm>
            <a:off x="228600" y="4267200"/>
            <a:ext cx="990600" cy="646331"/>
          </a:xfrm>
          <a:prstGeom prst="rect">
            <a:avLst/>
          </a:prstGeom>
          <a:noFill/>
        </p:spPr>
        <p:txBody>
          <a:bodyPr wrap="square" rtlCol="0">
            <a:spAutoFit/>
          </a:bodyPr>
          <a:lstStyle/>
          <a:p>
            <a:r>
              <a:rPr lang="en-US" dirty="0" smtClean="0">
                <a:solidFill>
                  <a:schemeClr val="bg1"/>
                </a:solidFill>
              </a:rPr>
              <a:t>Uncle Sam</a:t>
            </a:r>
            <a:endParaRPr lang="en-US" dirty="0">
              <a:solidFill>
                <a:schemeClr val="bg1"/>
              </a:solidFill>
            </a:endParaRPr>
          </a:p>
        </p:txBody>
      </p:sp>
      <p:sp>
        <p:nvSpPr>
          <p:cNvPr id="6" name="TextBox 5"/>
          <p:cNvSpPr txBox="1"/>
          <p:nvPr/>
        </p:nvSpPr>
        <p:spPr>
          <a:xfrm>
            <a:off x="7010400" y="4038600"/>
            <a:ext cx="1905000" cy="369332"/>
          </a:xfrm>
          <a:prstGeom prst="rect">
            <a:avLst/>
          </a:prstGeom>
          <a:noFill/>
        </p:spPr>
        <p:txBody>
          <a:bodyPr wrap="square" rtlCol="0">
            <a:spAutoFit/>
          </a:bodyPr>
          <a:lstStyle/>
          <a:p>
            <a:r>
              <a:rPr lang="en-US" dirty="0" smtClean="0">
                <a:solidFill>
                  <a:schemeClr val="bg1"/>
                </a:solidFill>
              </a:rPr>
              <a:t>Philippines</a:t>
            </a:r>
            <a:endParaRPr lang="en-US" dirty="0">
              <a:solidFill>
                <a:schemeClr val="bg1"/>
              </a:solidFill>
            </a:endParaRPr>
          </a:p>
        </p:txBody>
      </p:sp>
      <p:sp>
        <p:nvSpPr>
          <p:cNvPr id="7" name="TextBox 6"/>
          <p:cNvSpPr txBox="1"/>
          <p:nvPr/>
        </p:nvSpPr>
        <p:spPr>
          <a:xfrm>
            <a:off x="7010400" y="1981200"/>
            <a:ext cx="1905000" cy="369332"/>
          </a:xfrm>
          <a:prstGeom prst="rect">
            <a:avLst/>
          </a:prstGeom>
          <a:noFill/>
        </p:spPr>
        <p:txBody>
          <a:bodyPr wrap="square" rtlCol="0">
            <a:spAutoFit/>
          </a:bodyPr>
          <a:lstStyle/>
          <a:p>
            <a:r>
              <a:rPr lang="en-US" dirty="0" smtClean="0">
                <a:solidFill>
                  <a:schemeClr val="bg1"/>
                </a:solidFill>
              </a:rPr>
              <a:t>Spain</a:t>
            </a:r>
            <a:endParaRPr lang="en-US"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3074" name="Picture 2"/>
          <p:cNvPicPr>
            <a:picLocks noChangeAspect="1" noChangeArrowheads="1"/>
          </p:cNvPicPr>
          <p:nvPr/>
        </p:nvPicPr>
        <p:blipFill>
          <a:blip r:embed="rId3" cstate="print"/>
          <a:srcRect/>
          <a:stretch>
            <a:fillRect/>
          </a:stretch>
        </p:blipFill>
        <p:spPr bwMode="auto">
          <a:xfrm>
            <a:off x="-1" y="-205740"/>
            <a:ext cx="8885207" cy="706374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cstate="print"/>
          <a:srcRect/>
          <a:stretch>
            <a:fillRect/>
          </a:stretch>
        </p:blipFill>
        <p:spPr bwMode="auto">
          <a:xfrm>
            <a:off x="0" y="0"/>
            <a:ext cx="9118751" cy="60198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cstate="print"/>
          <a:srcRect/>
          <a:stretch>
            <a:fillRect/>
          </a:stretch>
        </p:blipFill>
        <p:spPr bwMode="auto">
          <a:xfrm>
            <a:off x="838200" y="0"/>
            <a:ext cx="5410200" cy="6888318"/>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1900 - 1910</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1900-1901: </a:t>
            </a:r>
          </a:p>
          <a:p>
            <a:pPr lvl="1"/>
            <a:r>
              <a:rPr lang="en-US" dirty="0" smtClean="0">
                <a:solidFill>
                  <a:schemeClr val="bg1"/>
                </a:solidFill>
              </a:rPr>
              <a:t>US Population: 75.9 million</a:t>
            </a:r>
          </a:p>
          <a:p>
            <a:pPr lvl="1"/>
            <a:r>
              <a:rPr lang="en-US" dirty="0" smtClean="0">
                <a:solidFill>
                  <a:schemeClr val="bg1"/>
                </a:solidFill>
              </a:rPr>
              <a:t>NY population: 3.4 million</a:t>
            </a:r>
          </a:p>
          <a:p>
            <a:pPr lvl="1"/>
            <a:r>
              <a:rPr lang="en-US" dirty="0" smtClean="0">
                <a:solidFill>
                  <a:schemeClr val="bg1"/>
                </a:solidFill>
              </a:rPr>
              <a:t>100 immigrants per hour coming through Ellis Island</a:t>
            </a:r>
          </a:p>
          <a:p>
            <a:pPr lvl="1"/>
            <a:r>
              <a:rPr lang="en-US" dirty="0" smtClean="0">
                <a:solidFill>
                  <a:schemeClr val="bg1"/>
                </a:solidFill>
              </a:rPr>
              <a:t>There were 8000 cars, 10 million bicycles, and 18 million working horses.</a:t>
            </a:r>
          </a:p>
          <a:p>
            <a:pPr lvl="1"/>
            <a:r>
              <a:rPr lang="en-US" dirty="0" smtClean="0">
                <a:solidFill>
                  <a:schemeClr val="bg1"/>
                </a:solidFill>
              </a:rPr>
              <a:t>First major oil well at </a:t>
            </a:r>
            <a:r>
              <a:rPr lang="en-US" dirty="0" err="1" smtClean="0">
                <a:solidFill>
                  <a:schemeClr val="bg1"/>
                </a:solidFill>
              </a:rPr>
              <a:t>Spindletop</a:t>
            </a:r>
            <a:r>
              <a:rPr lang="en-US" dirty="0" smtClean="0">
                <a:solidFill>
                  <a:schemeClr val="bg1"/>
                </a:solidFill>
              </a:rPr>
              <a:t> produces 80-100,000 barrels per day.</a:t>
            </a:r>
            <a:endParaRPr lang="en-US"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1900-1910</a:t>
            </a:r>
            <a:endParaRPr lang="en-US" dirty="0">
              <a:solidFill>
                <a:schemeClr val="bg1"/>
              </a:solidFill>
            </a:endParaRPr>
          </a:p>
        </p:txBody>
      </p:sp>
      <p:sp>
        <p:nvSpPr>
          <p:cNvPr id="3" name="Content Placeholder 2"/>
          <p:cNvSpPr>
            <a:spLocks noGrp="1"/>
          </p:cNvSpPr>
          <p:nvPr>
            <p:ph idx="1"/>
          </p:nvPr>
        </p:nvSpPr>
        <p:spPr>
          <a:xfrm>
            <a:off x="457200" y="1295400"/>
            <a:ext cx="8229600" cy="4830763"/>
          </a:xfrm>
        </p:spPr>
        <p:txBody>
          <a:bodyPr>
            <a:normAutofit lnSpcReduction="10000"/>
          </a:bodyPr>
          <a:lstStyle/>
          <a:p>
            <a:r>
              <a:rPr lang="en-US" dirty="0" smtClean="0">
                <a:solidFill>
                  <a:schemeClr val="bg1"/>
                </a:solidFill>
              </a:rPr>
              <a:t>1903:</a:t>
            </a:r>
          </a:p>
          <a:p>
            <a:pPr lvl="1"/>
            <a:r>
              <a:rPr lang="en-US" dirty="0" smtClean="0">
                <a:solidFill>
                  <a:schemeClr val="bg1"/>
                </a:solidFill>
              </a:rPr>
              <a:t>1</a:t>
            </a:r>
            <a:r>
              <a:rPr lang="en-US" baseline="30000" dirty="0" smtClean="0">
                <a:solidFill>
                  <a:schemeClr val="bg1"/>
                </a:solidFill>
              </a:rPr>
              <a:t>st</a:t>
            </a:r>
            <a:r>
              <a:rPr lang="en-US" dirty="0" smtClean="0">
                <a:solidFill>
                  <a:schemeClr val="bg1"/>
                </a:solidFill>
              </a:rPr>
              <a:t> car drives across the United States</a:t>
            </a:r>
          </a:p>
          <a:p>
            <a:r>
              <a:rPr lang="en-US" dirty="0" smtClean="0">
                <a:solidFill>
                  <a:schemeClr val="bg1"/>
                </a:solidFill>
              </a:rPr>
              <a:t>52 days!</a:t>
            </a:r>
          </a:p>
          <a:p>
            <a:r>
              <a:rPr lang="en-US" dirty="0" smtClean="0">
                <a:solidFill>
                  <a:schemeClr val="bg1"/>
                </a:solidFill>
              </a:rPr>
              <a:t>1904: </a:t>
            </a:r>
          </a:p>
          <a:p>
            <a:pPr lvl="1"/>
            <a:r>
              <a:rPr lang="en-US" dirty="0" smtClean="0">
                <a:solidFill>
                  <a:schemeClr val="bg1"/>
                </a:solidFill>
              </a:rPr>
              <a:t>1000 + cases of typhoid linked to Typhoid Mary</a:t>
            </a:r>
          </a:p>
          <a:p>
            <a:r>
              <a:rPr lang="en-US" dirty="0" smtClean="0">
                <a:solidFill>
                  <a:schemeClr val="bg1"/>
                </a:solidFill>
              </a:rPr>
              <a:t>1905:</a:t>
            </a:r>
          </a:p>
          <a:p>
            <a:pPr lvl="1"/>
            <a:r>
              <a:rPr lang="en-US" dirty="0" smtClean="0">
                <a:solidFill>
                  <a:schemeClr val="bg1"/>
                </a:solidFill>
              </a:rPr>
              <a:t>IWW founded by Eugene Debs and Mother Jones</a:t>
            </a:r>
          </a:p>
          <a:p>
            <a:r>
              <a:rPr lang="en-US" dirty="0" smtClean="0">
                <a:solidFill>
                  <a:schemeClr val="bg1"/>
                </a:solidFill>
              </a:rPr>
              <a:t>1908:</a:t>
            </a:r>
          </a:p>
          <a:p>
            <a:pPr lvl="1"/>
            <a:r>
              <a:rPr lang="en-US" dirty="0" smtClean="0">
                <a:solidFill>
                  <a:schemeClr val="bg1"/>
                </a:solidFill>
              </a:rPr>
              <a:t>Model T production begun (one sells for $850)</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152400" y="0"/>
            <a:ext cx="3048000" cy="4572000"/>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3886200" y="0"/>
            <a:ext cx="4848473" cy="33528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1912 Election </a:t>
            </a:r>
            <a:endParaRPr lang="en-US" dirty="0">
              <a:solidFill>
                <a:schemeClr val="bg1"/>
              </a:solidFill>
            </a:endParaRPr>
          </a:p>
        </p:txBody>
      </p:sp>
      <p:pic>
        <p:nvPicPr>
          <p:cNvPr id="7170" name="Picture 2"/>
          <p:cNvPicPr>
            <a:picLocks noGrp="1" noChangeAspect="1" noChangeArrowheads="1"/>
          </p:cNvPicPr>
          <p:nvPr>
            <p:ph idx="1"/>
          </p:nvPr>
        </p:nvPicPr>
        <p:blipFill>
          <a:blip r:embed="rId2" cstate="print"/>
          <a:srcRect/>
          <a:stretch>
            <a:fillRect/>
          </a:stretch>
        </p:blipFill>
        <p:spPr bwMode="auto">
          <a:xfrm>
            <a:off x="381000" y="1066800"/>
            <a:ext cx="3429000" cy="2590800"/>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4343400" y="1295401"/>
            <a:ext cx="4554727" cy="3485134"/>
          </a:xfrm>
          <a:prstGeom prst="rect">
            <a:avLst/>
          </a:prstGeom>
          <a:noFill/>
          <a:ln w="9525">
            <a:noFill/>
            <a:miter lim="800000"/>
            <a:headEnd/>
            <a:tailEnd/>
          </a:ln>
        </p:spPr>
      </p:pic>
      <p:pic>
        <p:nvPicPr>
          <p:cNvPr id="7172" name="Picture 4"/>
          <p:cNvPicPr>
            <a:picLocks noChangeAspect="1" noChangeArrowheads="1"/>
          </p:cNvPicPr>
          <p:nvPr/>
        </p:nvPicPr>
        <p:blipFill>
          <a:blip r:embed="rId4" cstate="print"/>
          <a:srcRect/>
          <a:stretch>
            <a:fillRect/>
          </a:stretch>
        </p:blipFill>
        <p:spPr bwMode="auto">
          <a:xfrm>
            <a:off x="457200" y="3733800"/>
            <a:ext cx="3048000" cy="3157728"/>
          </a:xfrm>
          <a:prstGeom prst="rect">
            <a:avLst/>
          </a:prstGeom>
          <a:noFill/>
          <a:ln w="9525">
            <a:noFill/>
            <a:miter lim="800000"/>
            <a:headEnd/>
            <a:tailEnd/>
          </a:ln>
        </p:spPr>
      </p:pic>
      <p:pic>
        <p:nvPicPr>
          <p:cNvPr id="7173" name="Picture 5"/>
          <p:cNvPicPr>
            <a:picLocks noChangeAspect="1" noChangeArrowheads="1"/>
          </p:cNvPicPr>
          <p:nvPr/>
        </p:nvPicPr>
        <p:blipFill>
          <a:blip r:embed="rId5" cstate="print"/>
          <a:srcRect/>
          <a:stretch>
            <a:fillRect/>
          </a:stretch>
        </p:blipFill>
        <p:spPr bwMode="auto">
          <a:xfrm>
            <a:off x="3962400" y="3962400"/>
            <a:ext cx="2515711" cy="28956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330</TotalTime>
  <Words>133</Words>
  <Application>Microsoft Office PowerPoint</Application>
  <PresentationFormat>On-screen Show (4:3)</PresentationFormat>
  <Paragraphs>23</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Slide 1</vt:lpstr>
      <vt:lpstr>Slide 2</vt:lpstr>
      <vt:lpstr>Slide 3</vt:lpstr>
      <vt:lpstr>Slide 4</vt:lpstr>
      <vt:lpstr>Slide 5</vt:lpstr>
      <vt:lpstr>1900 - 1910</vt:lpstr>
      <vt:lpstr>1900-1910</vt:lpstr>
      <vt:lpstr>Slide 8</vt:lpstr>
      <vt:lpstr>1912 Election </vt:lpstr>
      <vt:lpstr>Slide 10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stallman</dc:creator>
  <cp:lastModifiedBy>stallman</cp:lastModifiedBy>
  <cp:revision>10</cp:revision>
  <dcterms:created xsi:type="dcterms:W3CDTF">2011-10-25T17:22:27Z</dcterms:created>
  <dcterms:modified xsi:type="dcterms:W3CDTF">2011-10-25T22:53:01Z</dcterms:modified>
</cp:coreProperties>
</file>